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1053" r:id="rId2"/>
    <p:sldId id="1104" r:id="rId3"/>
    <p:sldId id="1183" r:id="rId4"/>
    <p:sldId id="1056" r:id="rId5"/>
    <p:sldId id="1326" r:id="rId6"/>
    <p:sldId id="1191" r:id="rId7"/>
    <p:sldId id="1169" r:id="rId8"/>
    <p:sldId id="1192" r:id="rId9"/>
    <p:sldId id="1193" r:id="rId10"/>
    <p:sldId id="1218" r:id="rId11"/>
    <p:sldId id="1224" r:id="rId12"/>
    <p:sldId id="1328" r:id="rId13"/>
    <p:sldId id="1227" r:id="rId14"/>
    <p:sldId id="1152" r:id="rId15"/>
    <p:sldId id="1318" r:id="rId16"/>
    <p:sldId id="1300" r:id="rId17"/>
    <p:sldId id="1172" r:id="rId18"/>
    <p:sldId id="1237" r:id="rId19"/>
    <p:sldId id="1238" r:id="rId20"/>
    <p:sldId id="1240" r:id="rId21"/>
    <p:sldId id="1243" r:id="rId22"/>
    <p:sldId id="1242" r:id="rId23"/>
    <p:sldId id="1244" r:id="rId24"/>
    <p:sldId id="1249" r:id="rId25"/>
    <p:sldId id="1245" r:id="rId26"/>
    <p:sldId id="1250" r:id="rId27"/>
    <p:sldId id="1241" r:id="rId28"/>
    <p:sldId id="1221" r:id="rId29"/>
    <p:sldId id="1252" r:id="rId30"/>
    <p:sldId id="1315" r:id="rId31"/>
    <p:sldId id="1264" r:id="rId32"/>
    <p:sldId id="1265" r:id="rId33"/>
    <p:sldId id="1322" r:id="rId34"/>
    <p:sldId id="1254" r:id="rId35"/>
    <p:sldId id="1268" r:id="rId36"/>
    <p:sldId id="1263" r:id="rId37"/>
    <p:sldId id="1262" r:id="rId38"/>
    <p:sldId id="1251" r:id="rId39"/>
    <p:sldId id="1266" r:id="rId40"/>
    <p:sldId id="1274" r:id="rId41"/>
    <p:sldId id="1275" r:id="rId42"/>
    <p:sldId id="1279" r:id="rId43"/>
    <p:sldId id="1280" r:id="rId44"/>
    <p:sldId id="1291" r:id="rId45"/>
    <p:sldId id="1340" r:id="rId46"/>
    <p:sldId id="1341" r:id="rId47"/>
    <p:sldId id="1342" r:id="rId48"/>
    <p:sldId id="1290" r:id="rId49"/>
    <p:sldId id="1289" r:id="rId50"/>
    <p:sldId id="1294" r:id="rId51"/>
    <p:sldId id="1298" r:id="rId52"/>
    <p:sldId id="1281" r:id="rId53"/>
    <p:sldId id="1296" r:id="rId54"/>
    <p:sldId id="1273" r:id="rId55"/>
    <p:sldId id="1286" r:id="rId56"/>
    <p:sldId id="1285" r:id="rId57"/>
    <p:sldId id="1271" r:id="rId58"/>
    <p:sldId id="1310" r:id="rId59"/>
    <p:sldId id="1248" r:id="rId60"/>
    <p:sldId id="1235" r:id="rId61"/>
    <p:sldId id="1174" r:id="rId62"/>
    <p:sldId id="1330" r:id="rId63"/>
    <p:sldId id="1329" r:id="rId64"/>
    <p:sldId id="1195" r:id="rId65"/>
    <p:sldId id="1332" r:id="rId66"/>
    <p:sldId id="1334" r:id="rId67"/>
    <p:sldId id="1343" r:id="rId68"/>
    <p:sldId id="1333" r:id="rId69"/>
    <p:sldId id="1331" r:id="rId70"/>
    <p:sldId id="1199" r:id="rId71"/>
    <p:sldId id="1312" r:id="rId72"/>
    <p:sldId id="1317" r:id="rId73"/>
    <p:sldId id="1301" r:id="rId74"/>
    <p:sldId id="1319" r:id="rId75"/>
    <p:sldId id="1209" r:id="rId76"/>
    <p:sldId id="1214" r:id="rId77"/>
    <p:sldId id="1213" r:id="rId78"/>
    <p:sldId id="1335" r:id="rId79"/>
    <p:sldId id="1336" r:id="rId80"/>
    <p:sldId id="1337" r:id="rId81"/>
    <p:sldId id="1339" r:id="rId82"/>
    <p:sldId id="1321" r:id="rId83"/>
    <p:sldId id="1338" r:id="rId84"/>
    <p:sldId id="309" r:id="rId8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528">
          <p15:clr>
            <a:srgbClr val="A4A3A4"/>
          </p15:clr>
        </p15:guide>
        <p15:guide id="4" pos="7152">
          <p15:clr>
            <a:srgbClr val="A4A3A4"/>
          </p15:clr>
        </p15:guide>
        <p15:guide id="5" orient="horz" pos="1620">
          <p15:clr>
            <a:srgbClr val="A4A3A4"/>
          </p15:clr>
        </p15:guide>
        <p15:guide id="6" pos="2880">
          <p15:clr>
            <a:srgbClr val="A4A3A4"/>
          </p15:clr>
        </p15:guide>
        <p15:guide id="7" pos="396">
          <p15:clr>
            <a:srgbClr val="A4A3A4"/>
          </p15:clr>
        </p15:guide>
        <p15:guide id="8" pos="53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217"/>
    <a:srgbClr val="D67A71"/>
    <a:srgbClr val="93929C"/>
    <a:srgbClr val="788BA9"/>
    <a:srgbClr val="F7FBFF"/>
    <a:srgbClr val="A18A7F"/>
    <a:srgbClr val="B7B5BD"/>
    <a:srgbClr val="B1AEB5"/>
    <a:srgbClr val="A6A5AD"/>
    <a:srgbClr val="F9F8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85" autoAdjust="0"/>
    <p:restoredTop sz="94434" autoAdjust="0"/>
  </p:normalViewPr>
  <p:slideViewPr>
    <p:cSldViewPr snapToGrid="0">
      <p:cViewPr varScale="1">
        <p:scale>
          <a:sx n="114" d="100"/>
          <a:sy n="114" d="100"/>
        </p:scale>
        <p:origin x="763" y="-77"/>
      </p:cViewPr>
      <p:guideLst>
        <p:guide orient="horz" pos="2160"/>
        <p:guide pos="3840"/>
        <p:guide pos="528"/>
        <p:guide pos="7152"/>
        <p:guide orient="horz" pos="1620"/>
        <p:guide pos="2880"/>
        <p:guide pos="396"/>
        <p:guide pos="53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27104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457200" cy="457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2253F-1DC1-44AB-85F9-14DB9D873A39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F8A4E4-7001-4196-8720-A0FCB0AEBF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462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4D076-05C0-4F10-BAEB-F2DA581BE89B}" type="datetimeFigureOut">
              <a:rPr lang="en-US" smtClean="0"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E7B7F8-81FA-46DC-8926-8D6B124E5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403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802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35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471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31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1424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28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8258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22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09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23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28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7530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09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80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722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992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29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841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2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182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41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7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97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736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731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907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1689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882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68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333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4313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754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50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097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2177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718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5004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814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5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149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3357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5817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7122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8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69185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4483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20666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483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685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050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83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933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22887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310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71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7363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056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3018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8383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321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762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626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45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18585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39220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063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470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81842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3478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71860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14728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41467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51725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7977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192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6173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628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517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5560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3584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9461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7B7F8-81FA-46DC-8926-8D6B124E54D6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79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25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470"/>
            <a:ext cx="3276600" cy="2312673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088"/>
            <a:ext cx="3383973" cy="323835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8938"/>
            <a:ext cx="3383973" cy="17133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3369"/>
            <a:ext cx="3366029" cy="1152651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00">
        <p:fade/>
      </p:transition>
    </mc:Choice>
    <mc:Fallback xmlns=""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39939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4.jpg"/><Relationship Id="rId5" Type="http://schemas.openxmlformats.org/officeDocument/2006/relationships/image" Target="../media/image3.png"/><Relationship Id="rId15" Type="http://schemas.openxmlformats.org/officeDocument/2006/relationships/image" Target="../media/image18.jpeg"/><Relationship Id="rId10" Type="http://schemas.openxmlformats.org/officeDocument/2006/relationships/image" Target="../media/image13.jpg"/><Relationship Id="rId4" Type="http://schemas.microsoft.com/office/2007/relationships/hdphoto" Target="../media/hdphoto2.wdp"/><Relationship Id="rId9" Type="http://schemas.openxmlformats.org/officeDocument/2006/relationships/image" Target="../media/image12.jpg"/><Relationship Id="rId1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3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4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38.jpeg"/><Relationship Id="rId5" Type="http://schemas.openxmlformats.org/officeDocument/2006/relationships/image" Target="../media/image3.png"/><Relationship Id="rId10" Type="http://schemas.openxmlformats.org/officeDocument/2006/relationships/image" Target="../media/image37.jpeg"/><Relationship Id="rId4" Type="http://schemas.microsoft.com/office/2007/relationships/hdphoto" Target="../media/hdphoto2.wdp"/><Relationship Id="rId9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4.pn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4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4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4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4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70.jpeg"/><Relationship Id="rId5" Type="http://schemas.openxmlformats.org/officeDocument/2006/relationships/image" Target="../media/image3.png"/><Relationship Id="rId10" Type="http://schemas.openxmlformats.org/officeDocument/2006/relationships/image" Target="../media/image69.jpeg"/><Relationship Id="rId4" Type="http://schemas.microsoft.com/office/2007/relationships/hdphoto" Target="../media/hdphoto2.wdp"/><Relationship Id="rId9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4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75.jpeg"/><Relationship Id="rId5" Type="http://schemas.openxmlformats.org/officeDocument/2006/relationships/image" Target="../media/image3.png"/><Relationship Id="rId10" Type="http://schemas.openxmlformats.org/officeDocument/2006/relationships/image" Target="../media/image74.jpeg"/><Relationship Id="rId4" Type="http://schemas.microsoft.com/office/2007/relationships/hdphoto" Target="../media/hdphoto2.wdp"/><Relationship Id="rId9" Type="http://schemas.openxmlformats.org/officeDocument/2006/relationships/image" Target="../media/image7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4.pn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80.jpeg"/><Relationship Id="rId5" Type="http://schemas.openxmlformats.org/officeDocument/2006/relationships/image" Target="../media/image3.png"/><Relationship Id="rId10" Type="http://schemas.openxmlformats.org/officeDocument/2006/relationships/image" Target="../media/image79.jpeg"/><Relationship Id="rId4" Type="http://schemas.microsoft.com/office/2007/relationships/hdphoto" Target="../media/hdphoto2.wdp"/><Relationship Id="rId9" Type="http://schemas.openxmlformats.org/officeDocument/2006/relationships/image" Target="../media/image7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4.pn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86.jpeg"/><Relationship Id="rId5" Type="http://schemas.openxmlformats.org/officeDocument/2006/relationships/image" Target="../media/image3.png"/><Relationship Id="rId10" Type="http://schemas.openxmlformats.org/officeDocument/2006/relationships/image" Target="../media/image85.jpeg"/><Relationship Id="rId4" Type="http://schemas.microsoft.com/office/2007/relationships/hdphoto" Target="../media/hdphoto2.wdp"/><Relationship Id="rId9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4.png"/><Relationship Id="rId7" Type="http://schemas.openxmlformats.org/officeDocument/2006/relationships/image" Target="../media/image89.jpeg"/><Relationship Id="rId12" Type="http://schemas.openxmlformats.org/officeDocument/2006/relationships/image" Target="../media/image9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93.jpeg"/><Relationship Id="rId5" Type="http://schemas.openxmlformats.org/officeDocument/2006/relationships/image" Target="../media/image3.png"/><Relationship Id="rId10" Type="http://schemas.openxmlformats.org/officeDocument/2006/relationships/image" Target="../media/image92.jpeg"/><Relationship Id="rId4" Type="http://schemas.microsoft.com/office/2007/relationships/hdphoto" Target="../media/hdphoto2.wdp"/><Relationship Id="rId9" Type="http://schemas.openxmlformats.org/officeDocument/2006/relationships/image" Target="../media/image9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4.png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99.jpeg"/><Relationship Id="rId5" Type="http://schemas.openxmlformats.org/officeDocument/2006/relationships/image" Target="../media/image3.png"/><Relationship Id="rId10" Type="http://schemas.openxmlformats.org/officeDocument/2006/relationships/image" Target="../media/image98.jpeg"/><Relationship Id="rId4" Type="http://schemas.microsoft.com/office/2007/relationships/hdphoto" Target="../media/hdphoto2.wdp"/><Relationship Id="rId9" Type="http://schemas.openxmlformats.org/officeDocument/2006/relationships/image" Target="../media/image97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4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05.jpeg"/><Relationship Id="rId5" Type="http://schemas.openxmlformats.org/officeDocument/2006/relationships/image" Target="../media/image3.png"/><Relationship Id="rId10" Type="http://schemas.openxmlformats.org/officeDocument/2006/relationships/image" Target="../media/image104.jpeg"/><Relationship Id="rId4" Type="http://schemas.microsoft.com/office/2007/relationships/hdphoto" Target="../media/hdphoto2.wdp"/><Relationship Id="rId9" Type="http://schemas.openxmlformats.org/officeDocument/2006/relationships/image" Target="../media/image10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10.jpeg"/><Relationship Id="rId5" Type="http://schemas.openxmlformats.org/officeDocument/2006/relationships/image" Target="../media/image3.png"/><Relationship Id="rId10" Type="http://schemas.openxmlformats.org/officeDocument/2006/relationships/image" Target="../media/image109.jpeg"/><Relationship Id="rId4" Type="http://schemas.microsoft.com/office/2007/relationships/hdphoto" Target="../media/hdphoto2.wdp"/><Relationship Id="rId9" Type="http://schemas.openxmlformats.org/officeDocument/2006/relationships/image" Target="../media/image10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4.pn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16.jpeg"/><Relationship Id="rId5" Type="http://schemas.openxmlformats.org/officeDocument/2006/relationships/image" Target="../media/image3.png"/><Relationship Id="rId10" Type="http://schemas.openxmlformats.org/officeDocument/2006/relationships/image" Target="../media/image115.jpeg"/><Relationship Id="rId4" Type="http://schemas.microsoft.com/office/2007/relationships/hdphoto" Target="../media/hdphoto2.wdp"/><Relationship Id="rId9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4.png"/><Relationship Id="rId7" Type="http://schemas.openxmlformats.org/officeDocument/2006/relationships/image" Target="../media/image118.jpeg"/><Relationship Id="rId12" Type="http://schemas.openxmlformats.org/officeDocument/2006/relationships/image" Target="../media/image123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2.jpeg"/><Relationship Id="rId5" Type="http://schemas.openxmlformats.org/officeDocument/2006/relationships/image" Target="../media/image3.png"/><Relationship Id="rId10" Type="http://schemas.openxmlformats.org/officeDocument/2006/relationships/image" Target="../media/image121.jpeg"/><Relationship Id="rId4" Type="http://schemas.microsoft.com/office/2007/relationships/hdphoto" Target="../media/hdphoto2.wdp"/><Relationship Id="rId9" Type="http://schemas.openxmlformats.org/officeDocument/2006/relationships/image" Target="../media/image120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4.pn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28.jpeg"/><Relationship Id="rId5" Type="http://schemas.openxmlformats.org/officeDocument/2006/relationships/image" Target="../media/image3.png"/><Relationship Id="rId10" Type="http://schemas.openxmlformats.org/officeDocument/2006/relationships/image" Target="../media/image127.jpeg"/><Relationship Id="rId4" Type="http://schemas.microsoft.com/office/2007/relationships/hdphoto" Target="../media/hdphoto2.wdp"/><Relationship Id="rId9" Type="http://schemas.openxmlformats.org/officeDocument/2006/relationships/image" Target="../media/image12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4.pn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33.jpeg"/><Relationship Id="rId4" Type="http://schemas.microsoft.com/office/2007/relationships/hdphoto" Target="../media/hdphoto2.wdp"/><Relationship Id="rId9" Type="http://schemas.openxmlformats.org/officeDocument/2006/relationships/image" Target="../media/image13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4.png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37.jpeg"/><Relationship Id="rId4" Type="http://schemas.microsoft.com/office/2007/relationships/hdphoto" Target="../media/hdphoto2.wdp"/><Relationship Id="rId9" Type="http://schemas.openxmlformats.org/officeDocument/2006/relationships/image" Target="../media/image136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4.pn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41.jpeg"/><Relationship Id="rId4" Type="http://schemas.microsoft.com/office/2007/relationships/hdphoto" Target="../media/hdphoto2.wdp"/><Relationship Id="rId9" Type="http://schemas.openxmlformats.org/officeDocument/2006/relationships/image" Target="../media/image140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4.png"/><Relationship Id="rId7" Type="http://schemas.openxmlformats.org/officeDocument/2006/relationships/image" Target="../media/image142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4.pn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48.jpeg"/><Relationship Id="rId4" Type="http://schemas.microsoft.com/office/2007/relationships/hdphoto" Target="../media/hdphoto2.wdp"/><Relationship Id="rId9" Type="http://schemas.openxmlformats.org/officeDocument/2006/relationships/image" Target="../media/image14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4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53.jpeg"/><Relationship Id="rId5" Type="http://schemas.openxmlformats.org/officeDocument/2006/relationships/image" Target="../media/image5.png"/><Relationship Id="rId10" Type="http://schemas.openxmlformats.org/officeDocument/2006/relationships/image" Target="../media/image152.jpeg"/><Relationship Id="rId4" Type="http://schemas.microsoft.com/office/2007/relationships/hdphoto" Target="../media/hdphoto2.wdp"/><Relationship Id="rId9" Type="http://schemas.openxmlformats.org/officeDocument/2006/relationships/image" Target="../media/image15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4.png"/><Relationship Id="rId7" Type="http://schemas.openxmlformats.org/officeDocument/2006/relationships/image" Target="../media/image15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4.png"/><Relationship Id="rId7" Type="http://schemas.openxmlformats.org/officeDocument/2006/relationships/image" Target="../media/image15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60.jpeg"/><Relationship Id="rId5" Type="http://schemas.openxmlformats.org/officeDocument/2006/relationships/image" Target="../media/image5.png"/><Relationship Id="rId10" Type="http://schemas.openxmlformats.org/officeDocument/2006/relationships/image" Target="../media/image159.jpeg"/><Relationship Id="rId4" Type="http://schemas.microsoft.com/office/2007/relationships/hdphoto" Target="../media/hdphoto2.wdp"/><Relationship Id="rId9" Type="http://schemas.openxmlformats.org/officeDocument/2006/relationships/image" Target="../media/image158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4.png"/><Relationship Id="rId7" Type="http://schemas.openxmlformats.org/officeDocument/2006/relationships/image" Target="../media/image16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4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4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6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4.png"/><Relationship Id="rId7" Type="http://schemas.openxmlformats.org/officeDocument/2006/relationships/image" Target="../media/image16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Relationship Id="rId9" Type="http://schemas.openxmlformats.org/officeDocument/2006/relationships/image" Target="../media/image170.jpe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4.pn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173.jpe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4.png"/><Relationship Id="rId7" Type="http://schemas.openxmlformats.org/officeDocument/2006/relationships/image" Target="../media/image17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4.png"/><Relationship Id="rId7" Type="http://schemas.openxmlformats.org/officeDocument/2006/relationships/image" Target="../media/image176.jpeg"/><Relationship Id="rId12" Type="http://schemas.openxmlformats.org/officeDocument/2006/relationships/image" Target="../media/image18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80.jpeg"/><Relationship Id="rId5" Type="http://schemas.openxmlformats.org/officeDocument/2006/relationships/image" Target="../media/image3.png"/><Relationship Id="rId10" Type="http://schemas.openxmlformats.org/officeDocument/2006/relationships/image" Target="../media/image179.jpeg"/><Relationship Id="rId4" Type="http://schemas.microsoft.com/office/2007/relationships/hdphoto" Target="../media/hdphoto2.wdp"/><Relationship Id="rId9" Type="http://schemas.openxmlformats.org/officeDocument/2006/relationships/image" Target="../media/image178.jpe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3" Type="http://schemas.openxmlformats.org/officeDocument/2006/relationships/image" Target="../media/image4.png"/><Relationship Id="rId7" Type="http://schemas.openxmlformats.org/officeDocument/2006/relationships/image" Target="../media/image1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Relationship Id="rId9" Type="http://schemas.openxmlformats.org/officeDocument/2006/relationships/image" Target="../media/image18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image" Target="../media/image4.png"/><Relationship Id="rId7" Type="http://schemas.openxmlformats.org/officeDocument/2006/relationships/image" Target="../media/image18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10" Type="http://schemas.openxmlformats.org/officeDocument/2006/relationships/image" Target="../media/image188.jpeg"/><Relationship Id="rId4" Type="http://schemas.microsoft.com/office/2007/relationships/hdphoto" Target="../media/hdphoto2.wdp"/><Relationship Id="rId9" Type="http://schemas.openxmlformats.org/officeDocument/2006/relationships/image" Target="../media/image18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3" Type="http://schemas.openxmlformats.org/officeDocument/2006/relationships/image" Target="../media/image4.pn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193.jpeg"/><Relationship Id="rId5" Type="http://schemas.openxmlformats.org/officeDocument/2006/relationships/image" Target="../media/image3.png"/><Relationship Id="rId10" Type="http://schemas.openxmlformats.org/officeDocument/2006/relationships/image" Target="../media/image192.jpeg"/><Relationship Id="rId4" Type="http://schemas.microsoft.com/office/2007/relationships/hdphoto" Target="../media/hdphoto2.wdp"/><Relationship Id="rId9" Type="http://schemas.openxmlformats.org/officeDocument/2006/relationships/image" Target="../media/image19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9.xml"/><Relationship Id="rId5" Type="http://schemas.microsoft.com/office/2007/relationships/hdphoto" Target="../media/hdphoto4.wdp"/><Relationship Id="rId4" Type="http://schemas.openxmlformats.org/officeDocument/2006/relationships/image" Target="../media/image19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" name="TextBox 28"/>
          <p:cNvSpPr txBox="1"/>
          <p:nvPr/>
        </p:nvSpPr>
        <p:spPr>
          <a:xfrm>
            <a:off x="941419" y="1359048"/>
            <a:ext cx="7269939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四川大学考古学系</a:t>
            </a:r>
            <a:r>
              <a:rPr lang="en-US" altLang="zh-CN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</a:t>
            </a:r>
            <a:endParaRPr lang="en-US" altLang="zh-CN" sz="36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海门口遗址</a:t>
            </a:r>
            <a:r>
              <a:rPr lang="en-US" altLang="zh-CN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3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年度考古实习汇报</a:t>
            </a:r>
            <a:endParaRPr lang="en-US" altLang="zh-CN" sz="36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36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36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/>
            <a:r>
              <a:rPr lang="zh-CN" altLang="en-US" sz="2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索德浩、李兰、张亮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3.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考古发掘相关保障措施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141" y="1073618"/>
            <a:ext cx="7945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为保证考古发掘科学、顺利的进行，在相关文物法律制度基础之上，制定了一系列的发掘计划、现场文物保护预案及一系列规章制度。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20B7379-EAA3-48D7-A7B4-E0F11E585C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132" y="1987989"/>
            <a:ext cx="4528331" cy="30666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CA6A1ED-95E3-471F-ACC8-ACD8225E36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809" y="2337633"/>
            <a:ext cx="3570615" cy="232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0350650-75E4-4AC7-A4DF-9546E2C0C3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86" y="69547"/>
            <a:ext cx="1677712" cy="25181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2A0E17-CC5A-47C6-B312-2BF25E32D4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9" y="44223"/>
            <a:ext cx="1702573" cy="25554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269D62D-C558-4D25-B1FE-808233CA8B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071" y="44224"/>
            <a:ext cx="1711454" cy="256878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57ED5D4-AE6B-4715-8269-290EEC6582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786" y="69547"/>
            <a:ext cx="1677712" cy="251814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4A8FD69-95ED-43BE-94B8-96E688E953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220" y="44224"/>
            <a:ext cx="1711454" cy="256878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EDBC539-D560-489F-BDCC-761E5DB5970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0494" y="2638868"/>
            <a:ext cx="1702573" cy="241386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F833979-6F50-4613-9882-837B6FD9BB3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9755" y="2476120"/>
            <a:ext cx="1775012" cy="264526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9B53410-A65E-4682-8B39-B3944068359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2117" y="2663040"/>
            <a:ext cx="3300140" cy="234983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1AFC40C-E6F0-4FA3-8866-873AD537541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497" y="2534632"/>
            <a:ext cx="1916713" cy="258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17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考古发掘与实习纪律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F24142-90D5-4268-9C2D-5C3CD50F95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600" y="713474"/>
            <a:ext cx="3454969" cy="443002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544707-064D-4872-BE9C-F9F16E2F4E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699" y="728400"/>
            <a:ext cx="3652008" cy="441757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5E66A6-A4F0-4938-B62D-730A877CB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23" y="0"/>
            <a:ext cx="3928491" cy="50120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8749C8-E851-4066-8696-1E8304AE6D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674" y="0"/>
            <a:ext cx="3652008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0C29DFB-D38C-4E68-AA7E-44EE7CE75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42" y="17395"/>
            <a:ext cx="38497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2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43157" y="2240325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29599" y="2098075"/>
            <a:ext cx="0" cy="1069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54295" y="2355741"/>
            <a:ext cx="429632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3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3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年度考古发掘收获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1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海门口遗址位置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10983" y="1484906"/>
            <a:ext cx="29314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海门口遗址位于剑川坝子南部，剑川县县城东南部约</a:t>
            </a:r>
            <a:r>
              <a:rPr lang="en-US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11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公里处的甸南镇海虹村及天马村，地势为东南高西北低，平均海拔高度为</a:t>
            </a:r>
            <a:r>
              <a:rPr lang="en-US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2190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米。甸南镇东与鹤庆县宝顶乡接壤，南与沙溪乡和洱源县牛街乡相连，西邻羊岑乡，北与金花镇和东岭乡交界，滇藏公路（</a:t>
            </a:r>
            <a:r>
              <a:rPr lang="en-US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G214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）穿越甸南镇。 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34BC0AC-412F-4190-98C2-9BA1F294390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857" y="804942"/>
            <a:ext cx="3818374" cy="422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794EC9C-BF10-4E21-BAAA-61CE8F07E0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79" y="282388"/>
            <a:ext cx="5070739" cy="480732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B156F859-9511-42D6-8758-BAC28EAEE599}"/>
              </a:ext>
            </a:extLst>
          </p:cNvPr>
          <p:cNvSpPr txBox="1"/>
          <p:nvPr/>
        </p:nvSpPr>
        <p:spPr>
          <a:xfrm>
            <a:off x="4306911" y="273963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海门口遗址</a:t>
            </a: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796147F-DA12-40B9-9847-055888FDC363}"/>
              </a:ext>
            </a:extLst>
          </p:cNvPr>
          <p:cNvSpPr/>
          <p:nvPr/>
        </p:nvSpPr>
        <p:spPr>
          <a:xfrm>
            <a:off x="4203002" y="1769817"/>
            <a:ext cx="1407681" cy="19396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1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8BC53469-3086-42E4-824B-AADB69C2CE4B}"/>
              </a:ext>
            </a:extLst>
          </p:cNvPr>
          <p:cNvSpPr txBox="1"/>
          <p:nvPr/>
        </p:nvSpPr>
        <p:spPr>
          <a:xfrm>
            <a:off x="2254295" y="2875250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zh-CN" altLang="en-US" sz="24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2" name="Picture 6" descr="海门口鸟瞰图副本">
            <a:extLst>
              <a:ext uri="{FF2B5EF4-FFF2-40B4-BE49-F238E27FC236}">
                <a16:creationId xmlns:a16="http://schemas.microsoft.com/office/drawing/2014/main" id="{78027430-0496-493D-A1A7-3C022141E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83" y="69573"/>
            <a:ext cx="5708300" cy="497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52E8007-A3EE-4848-A310-9DD835470FDD}"/>
              </a:ext>
            </a:extLst>
          </p:cNvPr>
          <p:cNvSpPr/>
          <p:nvPr/>
        </p:nvSpPr>
        <p:spPr>
          <a:xfrm>
            <a:off x="7340187" y="1719876"/>
            <a:ext cx="400110" cy="2067233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遗址鸟瞰图（由北向南）</a:t>
            </a:r>
          </a:p>
        </p:txBody>
      </p:sp>
    </p:spTree>
    <p:extLst>
      <p:ext uri="{BB962C8B-B14F-4D97-AF65-F5344CB8AC3E}">
        <p14:creationId xmlns:p14="http://schemas.microsoft.com/office/powerpoint/2010/main" val="1300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140" y="1169958"/>
            <a:ext cx="7402519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400" dirty="0">
                <a:latin typeface="Microsoft YaHei" charset="-122"/>
                <a:ea typeface="Microsoft YaHei" charset="-122"/>
                <a:cs typeface="Microsoft YaHei" charset="-122"/>
              </a:rPr>
              <a:t>此次勘探</a:t>
            </a:r>
            <a:r>
              <a:rPr kumimoji="1" lang="zh-CN" altLang="zh-CN" sz="2400" dirty="0">
                <a:latin typeface="Microsoft YaHei" charset="-122"/>
                <a:ea typeface="Microsoft YaHei" charset="-122"/>
                <a:cs typeface="Microsoft YaHei" charset="-122"/>
              </a:rPr>
              <a:t>区域分成河（海尾河）西、河东两部分。</a:t>
            </a:r>
            <a:endParaRPr kumimoji="1" lang="en-US" altLang="zh-CN" sz="24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sz="24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zh-CN" sz="2000" b="1" dirty="0">
                <a:latin typeface="Microsoft YaHei" charset="-122"/>
                <a:ea typeface="Microsoft YaHei" charset="-122"/>
                <a:cs typeface="Microsoft YaHei" charset="-122"/>
              </a:rPr>
              <a:t>河西</a:t>
            </a:r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区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主要集中于机耕道以南（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2016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年代发掘区南）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位于海虹村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下登村，约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36000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平方米。</a:t>
            </a:r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通过钻探确定了第一轮发掘区地点，并细化了</a:t>
            </a:r>
            <a:r>
              <a:rPr kumimoji="1" lang="zh-CN" altLang="zh-CN" sz="2000" b="1" dirty="0">
                <a:latin typeface="Microsoft YaHei" charset="-122"/>
                <a:ea typeface="Microsoft YaHei" charset="-122"/>
                <a:cs typeface="Microsoft YaHei" charset="-122"/>
              </a:rPr>
              <a:t>遗址的南界。</a:t>
            </a:r>
            <a:endParaRPr kumimoji="1" lang="en-US" altLang="zh-CN" sz="200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河东区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为今年重点勘探区域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。根据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2017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年试掘线索，海尾河以东仍在早期文化堆积，并发现大量木桩。为此，本年度在河东区进行了较大规模的钻探，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勘探面积约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275000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平方米，</a:t>
            </a:r>
            <a:r>
              <a:rPr kumimoji="1" lang="zh-CN" altLang="zh-CN" sz="2000" b="1" dirty="0">
                <a:latin typeface="Microsoft YaHei" charset="-122"/>
                <a:ea typeface="Microsoft YaHei" charset="-122"/>
                <a:cs typeface="Microsoft YaHei" charset="-122"/>
              </a:rPr>
              <a:t>基本确认海门口遗址河东区分布及核心区范围。</a:t>
            </a:r>
            <a:endParaRPr kumimoji="1" lang="en-US" altLang="zh-CN" sz="2000" b="1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8140" y="222858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kumimoji="1" sz="260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defRPr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勘探 </a:t>
            </a:r>
          </a:p>
        </p:txBody>
      </p:sp>
    </p:spTree>
    <p:extLst>
      <p:ext uri="{BB962C8B-B14F-4D97-AF65-F5344CB8AC3E}">
        <p14:creationId xmlns:p14="http://schemas.microsoft.com/office/powerpoint/2010/main" val="293646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1EE1A6D-A036-48B0-A4D9-4267B3AEFBE8}"/>
              </a:ext>
            </a:extLst>
          </p:cNvPr>
          <p:cNvSpPr txBox="1"/>
          <p:nvPr/>
        </p:nvSpPr>
        <p:spPr>
          <a:xfrm>
            <a:off x="8227549" y="1597194"/>
            <a:ext cx="430887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海门口遗址分布范围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047C74F-D703-47FD-BBB1-990ABDB735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7" y="16808"/>
            <a:ext cx="3638032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4C5B326-A2D0-4403-ADF2-7136A5276E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953" y="53788"/>
            <a:ext cx="363803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20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3.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布方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140" y="713475"/>
            <a:ext cx="807441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l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在勘探的基础上确认了</a:t>
            </a:r>
            <a:r>
              <a:rPr kumimoji="1" lang="zh-CN" altLang="en-US" sz="2000" b="1" dirty="0">
                <a:latin typeface="Microsoft YaHei" charset="-122"/>
                <a:ea typeface="Microsoft YaHei" charset="-122"/>
                <a:cs typeface="Microsoft YaHei" charset="-122"/>
              </a:rPr>
              <a:t>四处发掘点。</a:t>
            </a:r>
            <a:endParaRPr kumimoji="1" lang="en-US" altLang="zh-CN" sz="2000" b="1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charset="2"/>
              <a:buChar char="l"/>
            </a:pPr>
            <a:r>
              <a:rPr kumimoji="1" lang="zh-CN" altLang="zh-CN" sz="2000" b="1" dirty="0">
                <a:latin typeface="Microsoft YaHei" charset="-122"/>
                <a:ea typeface="Microsoft YaHei" charset="-122"/>
                <a:cs typeface="Microsoft YaHei" charset="-122"/>
              </a:rPr>
              <a:t>第一轮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探方位于海门口遗址河西区的西南高地上，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2016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年度发掘区南侧。此处堆积较好，遗迹现象复杂，以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房屋遗迹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为主，时代偏早，而且地下水位低，不仅有利于解决本年度发掘目的，更有有利于学生实习。</a:t>
            </a:r>
          </a:p>
          <a:p>
            <a:pPr marL="342900" indent="-342900">
              <a:buFont typeface="Wingdings" charset="2"/>
              <a:buChar char="l"/>
            </a:pPr>
            <a:r>
              <a:rPr kumimoji="1" lang="zh-CN" altLang="zh-CN" sz="2000" b="1" dirty="0">
                <a:latin typeface="Microsoft YaHei" charset="-122"/>
                <a:ea typeface="Microsoft YaHei" charset="-122"/>
                <a:cs typeface="Microsoft YaHei" charset="-122"/>
              </a:rPr>
              <a:t>第二轮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探方位于河东区，共分三处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第一处位于仁和超市后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布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5*5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米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探方两个，以卡住遗址南界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   第二处位于遗址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中部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布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5*5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米探方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18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个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685800" lvl="1" indent="-342900">
              <a:buFont typeface="Arial" charset="0"/>
              <a:buChar char="•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1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. 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钻探到大量陶片，此处的发掘有助于了解河东区文化内涵。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685800" lvl="1" indent="-342900">
              <a:buFont typeface="Arial" charset="0"/>
              <a:buChar char="•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2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.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该区域主体文化层地势西高东地，西面临近河岸边，东边为水塘（或湖水），有助于分析时人依水而居的生活习惯。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685800" lvl="1" indent="-342900">
              <a:buFont typeface="Arial" charset="0"/>
              <a:buChar char="•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3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.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该区域东部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为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湖相沉积，有助于达到环境考古目的。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charset="2"/>
              <a:buChar char="Ø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第三处位于遗址东南部，该区域钻探到疑似人骨。解决河东区墓地问题。</a:t>
            </a:r>
            <a:endParaRPr kumimoji="1"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33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9172"/>
            <a:ext cx="9144000" cy="1742778"/>
          </a:xfrm>
          <a:prstGeom prst="rect">
            <a:avLst/>
          </a:prstGeom>
        </p:spPr>
      </p:pic>
      <p:sp>
        <p:nvSpPr>
          <p:cNvPr id="67" name="矩形 66"/>
          <p:cNvSpPr/>
          <p:nvPr/>
        </p:nvSpPr>
        <p:spPr>
          <a:xfrm rot="2713401">
            <a:off x="1145158" y="2618666"/>
            <a:ext cx="272258" cy="2669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2" name="矩形 31"/>
          <p:cNvSpPr/>
          <p:nvPr/>
        </p:nvSpPr>
        <p:spPr>
          <a:xfrm rot="2713401">
            <a:off x="849304" y="2396551"/>
            <a:ext cx="446946" cy="438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60" name="Title 2"/>
          <p:cNvSpPr txBox="1"/>
          <p:nvPr/>
        </p:nvSpPr>
        <p:spPr>
          <a:xfrm>
            <a:off x="3116479" y="676214"/>
            <a:ext cx="2727868" cy="457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zh-CN" altLang="en-US" dirty="0">
                <a:solidFill>
                  <a:schemeClr val="tx2"/>
                </a:solidFill>
              </a:rPr>
              <a:t>目录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1" name="矩形 60"/>
          <p:cNvSpPr/>
          <p:nvPr/>
        </p:nvSpPr>
        <p:spPr>
          <a:xfrm rot="2713401">
            <a:off x="1155123" y="1765895"/>
            <a:ext cx="272258" cy="2669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62" name="矩形 61"/>
          <p:cNvSpPr/>
          <p:nvPr/>
        </p:nvSpPr>
        <p:spPr>
          <a:xfrm rot="2713401">
            <a:off x="849304" y="1557949"/>
            <a:ext cx="446946" cy="438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94730" y="162163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  <p:sp>
        <p:nvSpPr>
          <p:cNvPr id="64" name="文本框 63"/>
          <p:cNvSpPr txBox="1"/>
          <p:nvPr/>
        </p:nvSpPr>
        <p:spPr>
          <a:xfrm>
            <a:off x="1479663" y="135891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实习准备</a:t>
            </a:r>
          </a:p>
        </p:txBody>
      </p:sp>
      <p:cxnSp>
        <p:nvCxnSpPr>
          <p:cNvPr id="66" name="直接连接符 65"/>
          <p:cNvCxnSpPr/>
          <p:nvPr/>
        </p:nvCxnSpPr>
        <p:spPr>
          <a:xfrm>
            <a:off x="1481871" y="1777040"/>
            <a:ext cx="283802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文本框 68"/>
          <p:cNvSpPr txBox="1"/>
          <p:nvPr/>
        </p:nvSpPr>
        <p:spPr>
          <a:xfrm>
            <a:off x="886380" y="2452694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</a:p>
        </p:txBody>
      </p:sp>
      <p:cxnSp>
        <p:nvCxnSpPr>
          <p:cNvPr id="72" name="直接连接符 71"/>
          <p:cNvCxnSpPr/>
          <p:nvPr/>
        </p:nvCxnSpPr>
        <p:spPr>
          <a:xfrm>
            <a:off x="1471907" y="2629811"/>
            <a:ext cx="2838023" cy="62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矩形 78"/>
          <p:cNvSpPr/>
          <p:nvPr/>
        </p:nvSpPr>
        <p:spPr>
          <a:xfrm rot="2713401">
            <a:off x="1155124" y="3419381"/>
            <a:ext cx="272258" cy="2669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0" name="矩形 79"/>
          <p:cNvSpPr/>
          <p:nvPr/>
        </p:nvSpPr>
        <p:spPr>
          <a:xfrm rot="2713401">
            <a:off x="849304" y="3211435"/>
            <a:ext cx="446946" cy="4381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904681" y="3261265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</a:p>
        </p:txBody>
      </p:sp>
      <p:cxnSp>
        <p:nvCxnSpPr>
          <p:cNvPr id="84" name="直接连接符 83"/>
          <p:cNvCxnSpPr/>
          <p:nvPr/>
        </p:nvCxnSpPr>
        <p:spPr>
          <a:xfrm>
            <a:off x="1481872" y="3430527"/>
            <a:ext cx="2789723" cy="1714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30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10" y="215390"/>
            <a:ext cx="1476834" cy="42642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1479663" y="2211685"/>
            <a:ext cx="2582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年考古发掘收获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2101855" y="305467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</a:p>
        </p:txBody>
      </p:sp>
      <p:sp>
        <p:nvSpPr>
          <p:cNvPr id="46" name="矩形 45"/>
          <p:cNvSpPr/>
          <p:nvPr/>
        </p:nvSpPr>
        <p:spPr>
          <a:xfrm rot="2713401">
            <a:off x="5242314" y="2590655"/>
            <a:ext cx="272258" cy="2669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47" name="矩形 46"/>
          <p:cNvSpPr/>
          <p:nvPr/>
        </p:nvSpPr>
        <p:spPr>
          <a:xfrm rot="2713401">
            <a:off x="4946460" y="2368540"/>
            <a:ext cx="446946" cy="438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48" name="矩形 47"/>
          <p:cNvSpPr/>
          <p:nvPr/>
        </p:nvSpPr>
        <p:spPr>
          <a:xfrm rot="2713401">
            <a:off x="5252279" y="1737884"/>
            <a:ext cx="272258" cy="26691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 rot="2713401">
            <a:off x="4946460" y="1529938"/>
            <a:ext cx="446946" cy="4381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chemeClr val="bg1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4987832" y="1568049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5560457" y="132669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工作方案及学术目标</a:t>
            </a:r>
          </a:p>
        </p:txBody>
      </p:sp>
      <p:cxnSp>
        <p:nvCxnSpPr>
          <p:cNvPr id="53" name="直接连接符 65"/>
          <p:cNvCxnSpPr/>
          <p:nvPr/>
        </p:nvCxnSpPr>
        <p:spPr>
          <a:xfrm>
            <a:off x="5579027" y="1749029"/>
            <a:ext cx="283802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/>
          <p:cNvSpPr txBox="1"/>
          <p:nvPr/>
        </p:nvSpPr>
        <p:spPr>
          <a:xfrm>
            <a:off x="4983536" y="2423198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</a:p>
        </p:txBody>
      </p:sp>
      <p:cxnSp>
        <p:nvCxnSpPr>
          <p:cNvPr id="56" name="直接连接符 71"/>
          <p:cNvCxnSpPr/>
          <p:nvPr/>
        </p:nvCxnSpPr>
        <p:spPr>
          <a:xfrm>
            <a:off x="5569063" y="2601800"/>
            <a:ext cx="2838023" cy="625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文本框 84"/>
          <p:cNvSpPr txBox="1"/>
          <p:nvPr/>
        </p:nvSpPr>
        <p:spPr>
          <a:xfrm>
            <a:off x="5576819" y="2183674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田野考古教学</a:t>
            </a:r>
            <a:endParaRPr lang="zh-CN" altLang="zh-CN" sz="20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32" grpId="0" animBg="1"/>
      <p:bldP spid="61" grpId="0" animBg="1"/>
      <p:bldP spid="62" grpId="0" animBg="1"/>
      <p:bldP spid="63" grpId="0"/>
      <p:bldP spid="64" grpId="0"/>
      <p:bldP spid="69" grpId="0"/>
      <p:bldP spid="79" grpId="0" animBg="1"/>
      <p:bldP spid="80" grpId="0" animBg="1"/>
      <p:bldP spid="81" grpId="0"/>
      <p:bldP spid="34" grpId="0"/>
      <p:bldP spid="35" grpId="0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4" grpId="0"/>
      <p:bldP spid="8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D756CCC-85AD-4958-886E-E1D6FEF7769D}"/>
              </a:ext>
            </a:extLst>
          </p:cNvPr>
          <p:cNvSpPr txBox="1"/>
          <p:nvPr/>
        </p:nvSpPr>
        <p:spPr>
          <a:xfrm>
            <a:off x="8286703" y="2166511"/>
            <a:ext cx="615553" cy="81047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布方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43A9F4F-0DA8-4997-AA10-78A76AB8A7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20" y="51220"/>
            <a:ext cx="727500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52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E959D16-F4E2-400D-8147-1EBF0E698F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80" y="194722"/>
            <a:ext cx="6359224" cy="476941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5BC54E1-E526-4E4B-867E-0411E86A2672}"/>
              </a:ext>
            </a:extLst>
          </p:cNvPr>
          <p:cNvSpPr txBox="1"/>
          <p:nvPr/>
        </p:nvSpPr>
        <p:spPr>
          <a:xfrm>
            <a:off x="7355097" y="1507342"/>
            <a:ext cx="430887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第一轮探方（河西区）</a:t>
            </a:r>
          </a:p>
        </p:txBody>
      </p:sp>
    </p:spTree>
    <p:extLst>
      <p:ext uri="{BB962C8B-B14F-4D97-AF65-F5344CB8AC3E}">
        <p14:creationId xmlns:p14="http://schemas.microsoft.com/office/powerpoint/2010/main" val="320397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096F721-5427-4A21-8918-82F0C45D1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0" y="407932"/>
            <a:ext cx="6783537" cy="452235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A2D199E-94BF-42A7-921A-48988493C6D7}"/>
              </a:ext>
            </a:extLst>
          </p:cNvPr>
          <p:cNvSpPr txBox="1"/>
          <p:nvPr/>
        </p:nvSpPr>
        <p:spPr>
          <a:xfrm>
            <a:off x="7340187" y="1877038"/>
            <a:ext cx="430887" cy="1528624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河东中部发掘区</a:t>
            </a:r>
          </a:p>
        </p:txBody>
      </p:sp>
    </p:spTree>
    <p:extLst>
      <p:ext uri="{BB962C8B-B14F-4D97-AF65-F5344CB8AC3E}">
        <p14:creationId xmlns:p14="http://schemas.microsoft.com/office/powerpoint/2010/main" val="2076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0540" y="1221936"/>
            <a:ext cx="76689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本年度计划发掘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1200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平方米，实际发掘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1190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平方米，布方面积以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5*5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米为主。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发现丰富遗迹，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有灰坑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123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个，房址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28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座，沟渠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21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条，墓葬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座，窑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座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（？）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，烧土堆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3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个，井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座。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出土大量陶器、石器、木器、铜器、动植物遗骸等遗物。</a:t>
            </a:r>
            <a:endParaRPr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    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下面分别介绍：</a:t>
            </a:r>
            <a:endParaRPr lang="zh-CN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2793" y="374920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发掘概况</a:t>
            </a:r>
          </a:p>
        </p:txBody>
      </p:sp>
    </p:spTree>
    <p:extLst>
      <p:ext uri="{BB962C8B-B14F-4D97-AF65-F5344CB8AC3E}">
        <p14:creationId xmlns:p14="http://schemas.microsoft.com/office/powerpoint/2010/main" val="304317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8311" y="34413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5.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地层堆积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0" y="407932"/>
            <a:ext cx="9144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河西区：</a:t>
            </a:r>
            <a:endParaRPr kumimoji="1" lang="en-US" altLang="zh-CN" sz="1800" b="1" dirty="0">
              <a:solidFill>
                <a:srgbClr val="11121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第①层：现代耕土层，深褐色沙质黏土。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第②层：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近现代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耕土层，红褐色夹杂青灰色沙质黏土。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第③层：明清文化层，红褐色细沙土。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第④层：宋元文化层，青灰色沙土。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第⑤层：灰褐色沙土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，出土陶器及少量铜器。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该层下开口较多灰坑，另有少量沟渠与房址。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第⑥层：灰黑色土。出土大量陶片和石器。该层下开口大量灰坑、房址和少量沟渠、竖穴土坑墓。</a:t>
            </a:r>
          </a:p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DT1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第一次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垫土）：开口于⑥层下的垫土层。分层铺垫，垫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2-5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层，黄褐、黑褐色沙土交替叠压。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垫土中发现大量柱洞。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第⑦层：黄褐色沙土。出土较多陶片、石器。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第⑧层：主要分布于发掘区中、南部。灰黄色沙土。出土较多陶片和石器。该层下开口大量柱洞和灰坑。</a:t>
            </a:r>
          </a:p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DT2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（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第二次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垫土）：开口于⑧层下垫土层，分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1-5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层铺垫。出土大量陶片和少量石器。于各层开口大量柱洞，部分可连接成房址，另有较多灰坑。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第⑨层：灰褐色黏土。出土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大量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陶片。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第⑩层：暗红色沙土。出土少量陶片。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第⑪层：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灰黄色黏土，仅有零星陶片。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⑫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层：黄色黏土，纯净，未见人类活动遗存，为生土。</a:t>
            </a:r>
            <a:endParaRPr kumimoji="1"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335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519F6C-448F-4470-8D3E-2D96D4AF2D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6" y="900115"/>
            <a:ext cx="8939036" cy="335703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FAA89DBB-C12E-49F7-8121-D0A1C3A7BE2A}"/>
              </a:ext>
            </a:extLst>
          </p:cNvPr>
          <p:cNvSpPr/>
          <p:nvPr/>
        </p:nvSpPr>
        <p:spPr>
          <a:xfrm>
            <a:off x="3279933" y="4362779"/>
            <a:ext cx="2521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2018JHCT5061北壁</a:t>
            </a:r>
          </a:p>
        </p:txBody>
      </p:sp>
    </p:spTree>
    <p:extLst>
      <p:ext uri="{BB962C8B-B14F-4D97-AF65-F5344CB8AC3E}">
        <p14:creationId xmlns:p14="http://schemas.microsoft.com/office/powerpoint/2010/main" val="46599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6554074-3937-494B-A086-D6426424DB2D}"/>
              </a:ext>
            </a:extLst>
          </p:cNvPr>
          <p:cNvSpPr/>
          <p:nvPr/>
        </p:nvSpPr>
        <p:spPr>
          <a:xfrm>
            <a:off x="578311" y="621142"/>
            <a:ext cx="786723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河东区：</a:t>
            </a:r>
            <a:endParaRPr lang="en-US" altLang="zh-CN" sz="1800" b="1" dirty="0">
              <a:solidFill>
                <a:srgbClr val="11121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第①层：现代耕土层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，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褐色沙质黏土。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第②层：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近现代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耕土层，红褐色夹杂青灰色沙质黏土。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第③层：明清文化层，红褐色细沙土。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第④层：宋元文化层，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灰褐色黏土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第⑤层：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唐宋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文化层，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黄色沙土。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第⑥层：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唐宋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文化层，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灰黄色黏土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第⑦层：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唐宋文化层，青灰色黏土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仅分布于部分探方。</a:t>
            </a:r>
            <a:endParaRPr lang="zh-CN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第⑧层：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唐宋文化层，灰色黏土夹杂大量黑色腐质物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少部分探方有分布。</a:t>
            </a:r>
            <a:endParaRPr lang="zh-CN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第⑨层：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唐宋文化层，青灰色淤泥层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出土少量陶片和瓷器。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第⑩层：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黑灰色黏土，夹杂大量红烧土颗粒。出土大量陶片。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⑪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灰白色黏土，出土丰富陶片及少量铜器（构件、饰品）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⑫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暗褐色沙土，夹杂大量腐质物。出土大量陶片及少量铜器（构件、饰品） 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</a:p>
          <a:p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第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⑬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层：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灰白色黏土，出土少量陶片</a:t>
            </a:r>
            <a:r>
              <a:rPr lang="zh-CN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第⑭层：黄褐色土，较硬，夹杂大量腐质物。出土少量陶片。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第⑮层：黑色黏土，夹杂红烧土颗粒，出土少量陶片。仅分布中部发掘区东部探方。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第⑯层：深青色土，土质纯净，无包含物。为生土。</a:t>
            </a:r>
            <a:endParaRPr lang="en-US" altLang="zh-CN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8311" y="34413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5.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地层堆积</a:t>
            </a:r>
          </a:p>
        </p:txBody>
      </p:sp>
    </p:spTree>
    <p:extLst>
      <p:ext uri="{BB962C8B-B14F-4D97-AF65-F5344CB8AC3E}">
        <p14:creationId xmlns:p14="http://schemas.microsoft.com/office/powerpoint/2010/main" val="7279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694BFD33-97B5-446E-9E34-85BC756D57F9}"/>
              </a:ext>
            </a:extLst>
          </p:cNvPr>
          <p:cNvSpPr txBox="1"/>
          <p:nvPr/>
        </p:nvSpPr>
        <p:spPr>
          <a:xfrm>
            <a:off x="7474960" y="2170314"/>
            <a:ext cx="400110" cy="163602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latin typeface="Microsoft YaHei" charset="-122"/>
                <a:ea typeface="Microsoft YaHei" charset="-122"/>
                <a:cs typeface="Microsoft YaHei" charset="-122"/>
              </a:rPr>
              <a:t>CT0369</a:t>
            </a:r>
            <a:r>
              <a:rPr lang="zh-CN" altLang="en-US" dirty="0">
                <a:latin typeface="Microsoft YaHei" charset="-122"/>
                <a:ea typeface="Microsoft YaHei" charset="-122"/>
                <a:cs typeface="Microsoft YaHei" charset="-122"/>
              </a:rPr>
              <a:t>南壁地层图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1F41FA-444F-492C-97AA-4FD14F0CCA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1" y="391605"/>
            <a:ext cx="6906058" cy="460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0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5309" y="1472910"/>
            <a:ext cx="593090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根据平面形制，灰坑可以分为四类：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平面呈圆形，如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H15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H32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H28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H72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等。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平面呈长方形，以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H17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最为典型。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平面呈椭圆形，有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H31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等。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平面不规则，有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H19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H22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H31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等。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6.1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灰坑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356990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5557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72374B9-9A69-4D0D-9AA2-A353397329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15" y="354990"/>
            <a:ext cx="2884110" cy="2467199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7482E7F1-37A6-4610-A591-0D1E89B0DC26}"/>
              </a:ext>
            </a:extLst>
          </p:cNvPr>
          <p:cNvSpPr txBox="1"/>
          <p:nvPr/>
        </p:nvSpPr>
        <p:spPr>
          <a:xfrm>
            <a:off x="2910342" y="1519457"/>
            <a:ext cx="430887" cy="49148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H28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E873106-FCE8-4F69-8BD4-39FBD6C69AF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01965" y="95957"/>
            <a:ext cx="2276443" cy="23429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BCA38E-6362-493C-84F0-C401D2AD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2970" y="2634273"/>
            <a:ext cx="3462098" cy="250406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C316DDC-09D7-4EA4-9D22-1D4AA008AA5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845"/>
          <a:stretch/>
        </p:blipFill>
        <p:spPr>
          <a:xfrm>
            <a:off x="3519312" y="226065"/>
            <a:ext cx="2105376" cy="304375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50FD29-AF30-4AE8-928A-D23F39C745D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380" y="2859205"/>
            <a:ext cx="2684295" cy="231341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80D2A2D-BEBB-466F-9B29-3BE48F1F99C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407" y="225056"/>
            <a:ext cx="8388213" cy="356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43157" y="2090420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86749" y="1948169"/>
            <a:ext cx="0" cy="1069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68595" y="2205835"/>
            <a:ext cx="172355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实习准备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5309" y="1471682"/>
            <a:ext cx="700407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房屋类型：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半地穴式、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干栏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式、基槽式三类，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其中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以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干栏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式房屋最多，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有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座，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半地穴式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座，基槽式房屋仅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座。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平面多呈长方形，极少呈圆形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干栏式房屋：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主要为了适应南方的气候及海门口滨水的地理环境，从新石器时代一直流行至青铜时代，甚至更晚。河西发掘区由于地势较高，地下水位低，不利于木桩的保存，大多仅存柱洞。而河东区地势低，水位高，大量的木桩得以保存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6.2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房址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84508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F5ED218-C13B-4422-B9ED-9347F5544E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245" y="292148"/>
            <a:ext cx="5944920" cy="475801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64887AF-3544-4528-8779-B701C2E9FFA6}"/>
              </a:ext>
            </a:extLst>
          </p:cNvPr>
          <p:cNvSpPr txBox="1"/>
          <p:nvPr/>
        </p:nvSpPr>
        <p:spPr>
          <a:xfrm>
            <a:off x="6806066" y="2501880"/>
            <a:ext cx="534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F10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5566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2BC9C3-E33D-4E92-B511-FD7DF7BD6D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049" y="197199"/>
            <a:ext cx="6561666" cy="481330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1A1AE04-C04F-442F-87C7-88D5295A6A91}"/>
              </a:ext>
            </a:extLst>
          </p:cNvPr>
          <p:cNvSpPr txBox="1"/>
          <p:nvPr/>
        </p:nvSpPr>
        <p:spPr>
          <a:xfrm>
            <a:off x="1777959" y="1702024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F21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12FBA2C-3F03-4270-A83E-E699C838F8EE}"/>
              </a:ext>
            </a:extLst>
          </p:cNvPr>
          <p:cNvSpPr txBox="1"/>
          <p:nvPr/>
        </p:nvSpPr>
        <p:spPr>
          <a:xfrm>
            <a:off x="3326255" y="1713415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F23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D71636-7403-48AD-99E0-F2C392DB0280}"/>
              </a:ext>
            </a:extLst>
          </p:cNvPr>
          <p:cNvSpPr txBox="1"/>
          <p:nvPr/>
        </p:nvSpPr>
        <p:spPr>
          <a:xfrm>
            <a:off x="4760067" y="2853324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F20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6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3A905-7502-4245-B977-F2948D33C6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3" y="780288"/>
            <a:ext cx="7505494" cy="418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6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11FFEC7-49F4-4C82-966E-F5CDFD4C49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407932"/>
            <a:ext cx="6783537" cy="45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6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0F6E4D2-5B58-4EB1-839F-CA62311334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870" y="130376"/>
            <a:ext cx="5285108" cy="338965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87BFC1CC-3EAC-421A-BD08-C482DDFBAE89}"/>
              </a:ext>
            </a:extLst>
          </p:cNvPr>
          <p:cNvSpPr txBox="1"/>
          <p:nvPr/>
        </p:nvSpPr>
        <p:spPr>
          <a:xfrm>
            <a:off x="1236133" y="1737838"/>
            <a:ext cx="400110" cy="37285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F18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BC6D58-E963-46BB-BDBB-6EA8EF6955CC}"/>
              </a:ext>
            </a:extLst>
          </p:cNvPr>
          <p:cNvSpPr txBox="1"/>
          <p:nvPr/>
        </p:nvSpPr>
        <p:spPr>
          <a:xfrm>
            <a:off x="3555924" y="1826973"/>
            <a:ext cx="400110" cy="37285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F19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3BD4D5F-E6BF-4B97-A209-D95652A7DD14}"/>
              </a:ext>
            </a:extLst>
          </p:cNvPr>
          <p:cNvSpPr txBox="1"/>
          <p:nvPr/>
        </p:nvSpPr>
        <p:spPr>
          <a:xfrm>
            <a:off x="6023919" y="1295089"/>
            <a:ext cx="24926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基槽式房屋：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仅发现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F18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其东面似有一木骨泥墙式房屋，亦或是院落栅栏。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810437-4FB7-468E-8E15-C34ACEE14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4808" y="3405662"/>
            <a:ext cx="4785689" cy="163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26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B217E03-8608-4491-A893-6DCDF41ED6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4629" y="194722"/>
            <a:ext cx="4656667" cy="483023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4A20D22-6355-4859-B8BB-B21DAC290CDC}"/>
              </a:ext>
            </a:extLst>
          </p:cNvPr>
          <p:cNvSpPr txBox="1"/>
          <p:nvPr/>
        </p:nvSpPr>
        <p:spPr>
          <a:xfrm>
            <a:off x="7484533" y="1147278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F8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A72E73E-42EC-4897-A92C-4790514ABA7E}"/>
              </a:ext>
            </a:extLst>
          </p:cNvPr>
          <p:cNvSpPr txBox="1"/>
          <p:nvPr/>
        </p:nvSpPr>
        <p:spPr>
          <a:xfrm>
            <a:off x="6151270" y="2743839"/>
            <a:ext cx="4651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F16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030DB49-F12B-45F2-8535-328023E96C54}"/>
              </a:ext>
            </a:extLst>
          </p:cNvPr>
          <p:cNvSpPr txBox="1"/>
          <p:nvPr/>
        </p:nvSpPr>
        <p:spPr>
          <a:xfrm>
            <a:off x="5171599" y="1486453"/>
            <a:ext cx="36688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半地穴式房屋：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平面多呈圆角长方形。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先挖一半地穴，然后用土层层铺平。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房屋地面用白膏泥铺垫抹平。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中间为火塘，留有灰烬。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周围未发现明显柱洞。</a:t>
            </a:r>
          </a:p>
        </p:txBody>
      </p:sp>
    </p:spTree>
    <p:extLst>
      <p:ext uri="{BB962C8B-B14F-4D97-AF65-F5344CB8AC3E}">
        <p14:creationId xmlns:p14="http://schemas.microsoft.com/office/powerpoint/2010/main" val="29948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E1BE2D2-5BCA-43B5-AACF-00F5E40CB7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019" y="169322"/>
            <a:ext cx="5935133" cy="48048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AE4AFFA-E716-469C-8774-DF7388E76E7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991988" y="2604422"/>
            <a:ext cx="4232317" cy="55794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9346B6E-BA5C-4311-A65F-C8836E2D90EF}"/>
              </a:ext>
            </a:extLst>
          </p:cNvPr>
          <p:cNvSpPr txBox="1"/>
          <p:nvPr/>
        </p:nvSpPr>
        <p:spPr>
          <a:xfrm>
            <a:off x="4080934" y="1767014"/>
            <a:ext cx="36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F8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5309" y="1409427"/>
            <a:ext cx="825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遗址中发现水沟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条，多紧邻柱洞群。有些存在明显的人工加工痕迹。</a:t>
            </a:r>
            <a:endParaRPr kumimoji="1" lang="zh-CN" altLang="en-US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0FF19E-0F81-4571-83E1-2ACCA0E98A0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82" y="1867647"/>
            <a:ext cx="8949018" cy="3219923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6.3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沟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16848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AFCA78-0193-484F-8169-5809C23B6D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894" y="140551"/>
            <a:ext cx="6810834" cy="48344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5BE39A-B6EF-4E9F-8978-C4AA7D54C6F7}"/>
              </a:ext>
            </a:extLst>
          </p:cNvPr>
          <p:cNvSpPr txBox="1"/>
          <p:nvPr/>
        </p:nvSpPr>
        <p:spPr>
          <a:xfrm>
            <a:off x="7368600" y="2388513"/>
            <a:ext cx="45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G6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8986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338677" y="213372"/>
            <a:ext cx="12266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分组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B45EF25-04FA-445B-B5D4-FF458159F99B}"/>
              </a:ext>
            </a:extLst>
          </p:cNvPr>
          <p:cNvSpPr/>
          <p:nvPr/>
        </p:nvSpPr>
        <p:spPr>
          <a:xfrm>
            <a:off x="625643" y="857004"/>
            <a:ext cx="81230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物资组</a:t>
            </a:r>
            <a:endParaRPr lang="en-US" altLang="zh-CN" sz="2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文献组</a:t>
            </a:r>
            <a:endParaRPr lang="en-US" altLang="zh-CN" sz="2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技术组</a:t>
            </a:r>
            <a:endParaRPr lang="en-US" altLang="zh-CN" sz="2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后勤组</a:t>
            </a:r>
            <a:endParaRPr lang="en-US" altLang="zh-CN" sz="2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zh-CN" altLang="en-US" sz="2800" dirty="0">
                <a:latin typeface="Microsoft YaHei" charset="-122"/>
                <a:ea typeface="Microsoft YaHei" charset="-122"/>
                <a:cs typeface="Microsoft YaHei" charset="-122"/>
              </a:rPr>
              <a:t>宣传组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90908" y="1471682"/>
            <a:ext cx="4129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墓葬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座，均发现于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DT1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堆积区域内，墓圹狭窄，仅能容尸，无随葬器物或很少。其中一座为俯身葬，一座为瓮棺葬。</a:t>
            </a:r>
            <a:endParaRPr kumimoji="1" lang="zh-CN" altLang="en-US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910A8-F3EB-42E2-A5C9-6456DB21D7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9048" y="3136364"/>
            <a:ext cx="4013860" cy="1744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1BF7FA-C3C6-448D-A57E-ADF69405A7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790" y="3136364"/>
            <a:ext cx="4355166" cy="1753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D9E38-3756-4292-B698-8499DC60D44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5870" y="1141199"/>
            <a:ext cx="3501278" cy="1802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6.4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墓葬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427421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F7734B-55BA-477E-8F22-72A62FA0B5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750" y="1471682"/>
            <a:ext cx="3865587" cy="32609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566387-E44B-49EA-A9C7-DA8F7ADA982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45" y="1471682"/>
            <a:ext cx="4326959" cy="32971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6.5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烧土堆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53415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234CEC-2693-4A5A-9828-BE3E3F9F8A99}"/>
              </a:ext>
            </a:extLst>
          </p:cNvPr>
          <p:cNvSpPr txBox="1"/>
          <p:nvPr/>
        </p:nvSpPr>
        <p:spPr>
          <a:xfrm>
            <a:off x="865308" y="1471683"/>
            <a:ext cx="24157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井口平面近圆形，井台边上有一方便舀水的二层台。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最大径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0.7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米，深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0.88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米。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A7444-08AF-45E1-A3DE-6CF7B6BCDB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5895" y="656533"/>
            <a:ext cx="4511776" cy="4425011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6.6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井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遗迹</a:t>
            </a:r>
          </a:p>
        </p:txBody>
      </p:sp>
    </p:spTree>
    <p:extLst>
      <p:ext uri="{BB962C8B-B14F-4D97-AF65-F5344CB8AC3E}">
        <p14:creationId xmlns:p14="http://schemas.microsoft.com/office/powerpoint/2010/main" val="307053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7.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遗物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8140" y="1114243"/>
            <a:ext cx="693859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河东区和河西遗物差异较为明显。</a:t>
            </a:r>
            <a:endParaRPr kumimoji="1" lang="en-US" altLang="zh-CN" sz="2000" dirty="0">
              <a:solidFill>
                <a:schemeClr val="tx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8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河西区器物较复杂：</a:t>
            </a:r>
            <a:endParaRPr kumimoji="1" lang="en-US" altLang="zh-CN" sz="2800" dirty="0">
              <a:solidFill>
                <a:schemeClr val="tx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出土器物以陶器为主，陶器以夹砂陶为多，泥质陶从晚到早比例增加。纹饰有绳纹、弦纹、戳印纹、波折、网格、附加堆纹等，刻花纹从晚到早比例增加。器形有罐、盆、钵等。</a:t>
            </a:r>
            <a:endParaRPr kumimoji="1" lang="en-US" altLang="zh-CN" sz="2000" dirty="0">
              <a:solidFill>
                <a:schemeClr val="tx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石器也出土不少，器形有锛、斧、凿、镞、刀、针等。</a:t>
            </a:r>
          </a:p>
          <a:p>
            <a:pPr marL="685800" lvl="1" indent="-342900">
              <a:buFont typeface="Wingdings" panose="05000000000000000000" pitchFamily="2" charset="2"/>
              <a:buChar char="Ø"/>
            </a:pP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铜器仅在</a:t>
            </a:r>
            <a:r>
              <a:rPr kumimoji="1" lang="en-US" altLang="zh-CN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5</a:t>
            </a: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kumimoji="1" lang="en-US" altLang="zh-CN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6</a:t>
            </a:r>
            <a:r>
              <a:rPr kumimoji="1" lang="zh-CN" altLang="en-US" sz="20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层有少量发现，器形有箭镞、构件等。</a:t>
            </a:r>
            <a:endParaRPr kumimoji="1" lang="en-US" altLang="zh-CN" sz="2000" dirty="0">
              <a:solidFill>
                <a:schemeClr val="tx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endParaRPr kumimoji="1" lang="en-US" altLang="zh-CN" sz="20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47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586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FB8741-8E10-45DF-8AD3-259E6CD91EB3}"/>
              </a:ext>
            </a:extLst>
          </p:cNvPr>
          <p:cNvSpPr/>
          <p:nvPr/>
        </p:nvSpPr>
        <p:spPr>
          <a:xfrm>
            <a:off x="544265" y="4502156"/>
            <a:ext cx="1563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2018JHCH112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BE394E-EA14-4544-89F9-C147F5EE11F9}"/>
              </a:ext>
            </a:extLst>
          </p:cNvPr>
          <p:cNvSpPr/>
          <p:nvPr/>
        </p:nvSpPr>
        <p:spPr>
          <a:xfrm>
            <a:off x="1767561" y="4725238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2018JHCH10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B6EBCB8-F5B5-4E95-88E2-6EF9D6831E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31"/>
          <a:stretch/>
        </p:blipFill>
        <p:spPr>
          <a:xfrm rot="5400000">
            <a:off x="-312937" y="573236"/>
            <a:ext cx="4618004" cy="377843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F2178BE-9690-48EE-9B12-D0369FEC83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7" t="14694" r="15948" b="10348"/>
          <a:stretch/>
        </p:blipFill>
        <p:spPr>
          <a:xfrm rot="5400000">
            <a:off x="3062440" y="1821686"/>
            <a:ext cx="3234017" cy="257308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D7C770C-1AF1-407F-88FB-472DDE444E0C}"/>
              </a:ext>
            </a:extLst>
          </p:cNvPr>
          <p:cNvSpPr/>
          <p:nvPr/>
        </p:nvSpPr>
        <p:spPr>
          <a:xfrm>
            <a:off x="3820260" y="4051698"/>
            <a:ext cx="2093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2018JHCH19④</a:t>
            </a:r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18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A82F6E1-033A-4236-8140-19689C6CFD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6518" r="17647" b="10631"/>
          <a:stretch/>
        </p:blipFill>
        <p:spPr>
          <a:xfrm rot="5400000">
            <a:off x="5714113" y="563337"/>
            <a:ext cx="3361762" cy="28440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E36B498-3EDE-440F-9D8E-A25C9596969F}"/>
              </a:ext>
            </a:extLst>
          </p:cNvPr>
          <p:cNvSpPr/>
          <p:nvPr/>
        </p:nvSpPr>
        <p:spPr>
          <a:xfrm>
            <a:off x="6609932" y="3678456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2018JHCH33：1</a:t>
            </a:r>
          </a:p>
        </p:txBody>
      </p:sp>
    </p:spTree>
    <p:extLst>
      <p:ext uri="{BB962C8B-B14F-4D97-AF65-F5344CB8AC3E}">
        <p14:creationId xmlns:p14="http://schemas.microsoft.com/office/powerpoint/2010/main" val="406856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586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FB8741-8E10-45DF-8AD3-259E6CD91EB3}"/>
              </a:ext>
            </a:extLst>
          </p:cNvPr>
          <p:cNvSpPr/>
          <p:nvPr/>
        </p:nvSpPr>
        <p:spPr>
          <a:xfrm>
            <a:off x="657993" y="4163602"/>
            <a:ext cx="18168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2018JHCH81</a:t>
            </a:r>
            <a:r>
              <a:rPr lang="zh-CN" altLang="en-US" sz="16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3</a:t>
            </a:r>
            <a:endParaRPr lang="zh-CN" altLang="en-US" sz="1600" dirty="0">
              <a:solidFill>
                <a:schemeClr val="tx1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7C770C-1AF1-407F-88FB-472DDE444E0C}"/>
              </a:ext>
            </a:extLst>
          </p:cNvPr>
          <p:cNvSpPr/>
          <p:nvPr/>
        </p:nvSpPr>
        <p:spPr>
          <a:xfrm>
            <a:off x="3820260" y="4051698"/>
            <a:ext cx="2093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2018JHCH19④</a:t>
            </a:r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18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36B498-3EDE-440F-9D8E-A25C9596969F}"/>
              </a:ext>
            </a:extLst>
          </p:cNvPr>
          <p:cNvSpPr/>
          <p:nvPr/>
        </p:nvSpPr>
        <p:spPr>
          <a:xfrm>
            <a:off x="4101526" y="3835691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2018JHCH81</a:t>
            </a:r>
            <a:r>
              <a:rPr lang="zh-CN" altLang="en-US" dirty="0"/>
              <a:t>：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1558463-79B8-4A73-9FC1-ECAA5CC15E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1" t="16302" r="16811" b="6918"/>
          <a:stretch/>
        </p:blipFill>
        <p:spPr>
          <a:xfrm rot="5400000">
            <a:off x="3078826" y="665265"/>
            <a:ext cx="3576708" cy="26356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2662389-840B-445B-B45D-3A79C251060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5" t="13936" r="21227" b="17705"/>
          <a:stretch/>
        </p:blipFill>
        <p:spPr>
          <a:xfrm rot="5400000">
            <a:off x="5411913" y="755138"/>
            <a:ext cx="4357466" cy="309994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830701E-03D0-473F-817C-015E51FAE20D}"/>
              </a:ext>
            </a:extLst>
          </p:cNvPr>
          <p:cNvSpPr/>
          <p:nvPr/>
        </p:nvSpPr>
        <p:spPr>
          <a:xfrm>
            <a:off x="6688441" y="4502156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2018JHCH81：2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6D1DAAEB-9A5B-4E3C-808F-68DA146203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5" t="7515" r="24797" b="15706"/>
          <a:stretch/>
        </p:blipFill>
        <p:spPr>
          <a:xfrm rot="5400000">
            <a:off x="-158966" y="541943"/>
            <a:ext cx="3855974" cy="31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8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586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FB8741-8E10-45DF-8AD3-259E6CD91EB3}"/>
              </a:ext>
            </a:extLst>
          </p:cNvPr>
          <p:cNvSpPr/>
          <p:nvPr/>
        </p:nvSpPr>
        <p:spPr>
          <a:xfrm>
            <a:off x="544265" y="4502156"/>
            <a:ext cx="1563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2018JHCH112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BE394E-EA14-4544-89F9-C147F5EE11F9}"/>
              </a:ext>
            </a:extLst>
          </p:cNvPr>
          <p:cNvSpPr/>
          <p:nvPr/>
        </p:nvSpPr>
        <p:spPr>
          <a:xfrm>
            <a:off x="883345" y="4710360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2018JHCH66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7C770C-1AF1-407F-88FB-472DDE444E0C}"/>
              </a:ext>
            </a:extLst>
          </p:cNvPr>
          <p:cNvSpPr/>
          <p:nvPr/>
        </p:nvSpPr>
        <p:spPr>
          <a:xfrm>
            <a:off x="3820260" y="4051698"/>
            <a:ext cx="2093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2018JHCH19④</a:t>
            </a:r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18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E36B498-3EDE-440F-9D8E-A25C9596969F}"/>
              </a:ext>
            </a:extLst>
          </p:cNvPr>
          <p:cNvSpPr/>
          <p:nvPr/>
        </p:nvSpPr>
        <p:spPr>
          <a:xfrm>
            <a:off x="4232882" y="4440181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2018JHCH95</a:t>
            </a:r>
            <a:r>
              <a:rPr lang="zh-CN" altLang="en-US" dirty="0"/>
              <a:t>：</a:t>
            </a:r>
            <a:r>
              <a:rPr lang="en-US" altLang="zh-CN" dirty="0"/>
              <a:t>1</a:t>
            </a:r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D68373C-6C18-4074-82D3-2651D1C91D8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9" t="10201" r="18903" b="12982"/>
          <a:stretch/>
        </p:blipFill>
        <p:spPr>
          <a:xfrm rot="5400000">
            <a:off x="-296317" y="597452"/>
            <a:ext cx="4467691" cy="3525545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830701E-03D0-473F-817C-015E51FAE20D}"/>
              </a:ext>
            </a:extLst>
          </p:cNvPr>
          <p:cNvSpPr/>
          <p:nvPr/>
        </p:nvSpPr>
        <p:spPr>
          <a:xfrm>
            <a:off x="6903594" y="4455600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2018JHCH95</a:t>
            </a:r>
            <a:r>
              <a:rPr lang="zh-CN" altLang="en-US" dirty="0"/>
              <a:t>：</a:t>
            </a:r>
            <a:r>
              <a:rPr lang="en-US" altLang="zh-CN" dirty="0"/>
              <a:t>2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A1BCB7-92B1-4CC9-A28B-2EC3D07DB56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1"/>
          <a:stretch/>
        </p:blipFill>
        <p:spPr>
          <a:xfrm rot="5400000">
            <a:off x="2863389" y="817544"/>
            <a:ext cx="4032161" cy="30853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EF70F2E-FF6A-4D22-9ABD-C52ECA0ACD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0" r="1249" b="14798"/>
          <a:stretch/>
        </p:blipFill>
        <p:spPr>
          <a:xfrm rot="5400000">
            <a:off x="5643986" y="694040"/>
            <a:ext cx="4467694" cy="292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9586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F8FB8741-8E10-45DF-8AD3-259E6CD91EB3}"/>
              </a:ext>
            </a:extLst>
          </p:cNvPr>
          <p:cNvSpPr/>
          <p:nvPr/>
        </p:nvSpPr>
        <p:spPr>
          <a:xfrm>
            <a:off x="544265" y="4502156"/>
            <a:ext cx="15632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2018JHCH112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DBE394E-EA14-4544-89F9-C147F5EE11F9}"/>
              </a:ext>
            </a:extLst>
          </p:cNvPr>
          <p:cNvSpPr/>
          <p:nvPr/>
        </p:nvSpPr>
        <p:spPr>
          <a:xfrm>
            <a:off x="883345" y="4710360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2018JHCH97</a:t>
            </a:r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7C770C-1AF1-407F-88FB-472DDE444E0C}"/>
              </a:ext>
            </a:extLst>
          </p:cNvPr>
          <p:cNvSpPr/>
          <p:nvPr/>
        </p:nvSpPr>
        <p:spPr>
          <a:xfrm>
            <a:off x="3820260" y="4051698"/>
            <a:ext cx="20938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2018JHCH19④</a:t>
            </a:r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18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89804C2-E25F-4E40-9D3D-94D6525F74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0" t="13570" r="17647" b="3775"/>
          <a:stretch/>
        </p:blipFill>
        <p:spPr>
          <a:xfrm rot="5400000">
            <a:off x="-152582" y="955145"/>
            <a:ext cx="3840285" cy="283732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0C04361-D42B-4912-8E1A-01D83C0739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856" y="230735"/>
            <a:ext cx="2835125" cy="2920279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01B7359F-DC45-41EE-972D-EB4F40D693A5}"/>
              </a:ext>
            </a:extLst>
          </p:cNvPr>
          <p:cNvSpPr/>
          <p:nvPr/>
        </p:nvSpPr>
        <p:spPr>
          <a:xfrm>
            <a:off x="3818044" y="2153798"/>
            <a:ext cx="19011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2018JHCM1：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942D3C73-33A0-414A-8DD2-524D403AE0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600" y="3151014"/>
            <a:ext cx="3583381" cy="18979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C45D5092-BEF8-4D1E-A6B4-B6DA0D3B330C}"/>
              </a:ext>
            </a:extLst>
          </p:cNvPr>
          <p:cNvSpPr txBox="1"/>
          <p:nvPr/>
        </p:nvSpPr>
        <p:spPr>
          <a:xfrm>
            <a:off x="4068479" y="4220975"/>
            <a:ext cx="569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DT2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8F03730-7540-4535-A400-7C5E5611C22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9" r="17303"/>
          <a:stretch/>
        </p:blipFill>
        <p:spPr>
          <a:xfrm rot="5400000">
            <a:off x="6108060" y="-104317"/>
            <a:ext cx="3394594" cy="3432727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6F51EFAC-2EE8-46B9-A49C-99CB55189A40}"/>
              </a:ext>
            </a:extLst>
          </p:cNvPr>
          <p:cNvSpPr/>
          <p:nvPr/>
        </p:nvSpPr>
        <p:spPr>
          <a:xfrm>
            <a:off x="7185584" y="2612889"/>
            <a:ext cx="14686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2018JHCH32：1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29E7BB8-B40C-4753-88A8-727E981D00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751" y="3056471"/>
            <a:ext cx="2627212" cy="215495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389CF511-D1E4-46CE-BE71-9D76E14E4CD2}"/>
              </a:ext>
            </a:extLst>
          </p:cNvPr>
          <p:cNvSpPr/>
          <p:nvPr/>
        </p:nvSpPr>
        <p:spPr>
          <a:xfrm>
            <a:off x="6915939" y="4644062"/>
            <a:ext cx="1689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2018JHCM1：2</a:t>
            </a:r>
          </a:p>
        </p:txBody>
      </p:sp>
    </p:spTree>
    <p:extLst>
      <p:ext uri="{BB962C8B-B14F-4D97-AF65-F5344CB8AC3E}">
        <p14:creationId xmlns:p14="http://schemas.microsoft.com/office/powerpoint/2010/main" val="156160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1" grpId="0"/>
      <p:bldP spid="16" grpId="0"/>
      <p:bldP spid="20" grpId="0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4747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63062A-F697-4679-B9A2-D01EC4949D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6449" y="94095"/>
            <a:ext cx="3591991" cy="235875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44EFAF07-45B7-4DAC-A70A-ABE467F9B5F7}"/>
              </a:ext>
            </a:extLst>
          </p:cNvPr>
          <p:cNvSpPr/>
          <p:nvPr/>
        </p:nvSpPr>
        <p:spPr>
          <a:xfrm>
            <a:off x="5702218" y="1844204"/>
            <a:ext cx="2238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2018JHCT5061⑨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DF5271F-BFFD-405D-9735-E57676B66E2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4629" y="2520563"/>
            <a:ext cx="2333970" cy="2622937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64FD710-BF8A-4174-9C05-3E01FE7E4049}"/>
              </a:ext>
            </a:extLst>
          </p:cNvPr>
          <p:cNvSpPr/>
          <p:nvPr/>
        </p:nvSpPr>
        <p:spPr>
          <a:xfrm>
            <a:off x="4275389" y="4304721"/>
            <a:ext cx="18554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2018JHCT5062⑧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99DD117-D82C-4F58-A04A-131D7BFF7CC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3038" y="2520563"/>
            <a:ext cx="2373983" cy="2644812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30B7FB4A-B5DF-4AB2-8A96-B7306145E182}"/>
              </a:ext>
            </a:extLst>
          </p:cNvPr>
          <p:cNvSpPr/>
          <p:nvPr/>
        </p:nvSpPr>
        <p:spPr>
          <a:xfrm>
            <a:off x="6742445" y="4473998"/>
            <a:ext cx="2238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2018JHCT5063⑨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49D4952-A27C-425E-B0A4-82AB65CB76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00" y="2665094"/>
            <a:ext cx="3223453" cy="245127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901FD75E-6699-4CB0-B7CE-914A98C0297B}"/>
              </a:ext>
            </a:extLst>
          </p:cNvPr>
          <p:cNvSpPr/>
          <p:nvPr/>
        </p:nvSpPr>
        <p:spPr>
          <a:xfrm>
            <a:off x="1394126" y="4381133"/>
            <a:ext cx="2238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2018JHCT5063⑩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8B0D94D4-7133-402C-B0EF-D7EDE688B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0804" y="10723"/>
            <a:ext cx="2906130" cy="275352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F8C97327-15B6-4246-BF0B-33A351E885D6}"/>
              </a:ext>
            </a:extLst>
          </p:cNvPr>
          <p:cNvSpPr/>
          <p:nvPr/>
        </p:nvSpPr>
        <p:spPr>
          <a:xfrm>
            <a:off x="1822387" y="2196836"/>
            <a:ext cx="2238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2018JHCT4763⑦</a:t>
            </a:r>
          </a:p>
        </p:txBody>
      </p:sp>
    </p:spTree>
    <p:extLst>
      <p:ext uri="{BB962C8B-B14F-4D97-AF65-F5344CB8AC3E}">
        <p14:creationId xmlns:p14="http://schemas.microsoft.com/office/powerpoint/2010/main" val="407883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8" grpId="0"/>
      <p:bldP spid="21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441409E-3B66-4184-A36F-9924BEED3A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26979" y="194722"/>
            <a:ext cx="2191869" cy="2111188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60A362D-5916-4FC0-A556-27ED64F232C5}"/>
              </a:ext>
            </a:extLst>
          </p:cNvPr>
          <p:cNvSpPr/>
          <p:nvPr/>
        </p:nvSpPr>
        <p:spPr>
          <a:xfrm>
            <a:off x="651073" y="1348181"/>
            <a:ext cx="1598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2018JHCF4：5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DD3AF5-7DF7-48EF-A839-C74A5EC3E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2450" y="278766"/>
            <a:ext cx="2669244" cy="19431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19E433D-F434-4C0A-A97D-DB07D1865303}"/>
              </a:ext>
            </a:extLst>
          </p:cNvPr>
          <p:cNvSpPr/>
          <p:nvPr/>
        </p:nvSpPr>
        <p:spPr>
          <a:xfrm>
            <a:off x="3311756" y="1250316"/>
            <a:ext cx="17540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2018JHCF14：1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DC45F97C-B8AC-4930-AF52-9A4934F75F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2400" y="206747"/>
            <a:ext cx="2968018" cy="19906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C93D9A3-1560-4B1C-B18F-6B6178924839}"/>
              </a:ext>
            </a:extLst>
          </p:cNvPr>
          <p:cNvSpPr/>
          <p:nvPr/>
        </p:nvSpPr>
        <p:spPr>
          <a:xfrm>
            <a:off x="6407496" y="1250316"/>
            <a:ext cx="17187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2018JHCF23：1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9C190DC-31DA-42FC-B727-4D014BC17A7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011247" y="2484044"/>
            <a:ext cx="2731043" cy="222626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2AA54DD9-59E9-4A33-BD42-5CF56CA3FABB}"/>
              </a:ext>
            </a:extLst>
          </p:cNvPr>
          <p:cNvSpPr/>
          <p:nvPr/>
        </p:nvSpPr>
        <p:spPr>
          <a:xfrm>
            <a:off x="3529669" y="3945854"/>
            <a:ext cx="176843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2018JHCH99：1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3CE0D3EF-92F2-4B3E-91B6-1633A493A05C}"/>
              </a:ext>
            </a:extLst>
          </p:cNvPr>
          <p:cNvSpPr/>
          <p:nvPr/>
        </p:nvSpPr>
        <p:spPr>
          <a:xfrm>
            <a:off x="6757147" y="3684881"/>
            <a:ext cx="14029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2018JHCM1</a:t>
            </a:r>
            <a:r>
              <a:rPr lang="zh-CN" altLang="en-US" dirty="0">
                <a:solidFill>
                  <a:schemeClr val="bg1"/>
                </a:solidFill>
              </a:rPr>
              <a:t>：</a:t>
            </a:r>
            <a:r>
              <a:rPr lang="en-US" altLang="zh-CN" dirty="0">
                <a:solidFill>
                  <a:schemeClr val="bg1"/>
                </a:solidFill>
              </a:rPr>
              <a:t>7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11E21B1D-F77E-48A3-8F1C-8159E903718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26978" y="2411682"/>
            <a:ext cx="2478745" cy="2298628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2D0CAE65-CB90-4D08-B913-B1F281DBD942}"/>
              </a:ext>
            </a:extLst>
          </p:cNvPr>
          <p:cNvSpPr/>
          <p:nvPr/>
        </p:nvSpPr>
        <p:spPr>
          <a:xfrm>
            <a:off x="485975" y="3794963"/>
            <a:ext cx="22926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2018JHCT4762⑥：17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755B033E-6A93-490E-A9E5-B0171E1F841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93615" y="2479711"/>
            <a:ext cx="2585609" cy="2181926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1EA98BD-8664-44D0-AE6A-D5C3BC39F6FC}"/>
              </a:ext>
            </a:extLst>
          </p:cNvPr>
          <p:cNvSpPr/>
          <p:nvPr/>
        </p:nvSpPr>
        <p:spPr>
          <a:xfrm>
            <a:off x="6313604" y="3641180"/>
            <a:ext cx="2172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2018JHCT4763⑦：3</a:t>
            </a:r>
          </a:p>
        </p:txBody>
      </p:sp>
    </p:spTree>
    <p:extLst>
      <p:ext uri="{BB962C8B-B14F-4D97-AF65-F5344CB8AC3E}">
        <p14:creationId xmlns:p14="http://schemas.microsoft.com/office/powerpoint/2010/main" val="314408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20" grpId="0"/>
      <p:bldP spid="23" grpId="0"/>
      <p:bldP spid="26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1005253" y="213372"/>
            <a:ext cx="189346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CN" sz="2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6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实习动员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9C8ED64-A99F-4DEB-8C37-6043399F6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59" y="705815"/>
            <a:ext cx="7235538" cy="40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9565DA-924A-44F9-9C3F-AD3ABDB92FC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929" y="365531"/>
            <a:ext cx="2951631" cy="211809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4645B45-D0CB-466B-9439-146B4719D719}"/>
              </a:ext>
            </a:extLst>
          </p:cNvPr>
          <p:cNvSpPr/>
          <p:nvPr/>
        </p:nvSpPr>
        <p:spPr>
          <a:xfrm>
            <a:off x="952621" y="1512086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2018JHC</a:t>
            </a:r>
            <a:r>
              <a:rPr lang="en-US" altLang="zh-CN" sz="1600" dirty="0">
                <a:solidFill>
                  <a:schemeClr val="bg1"/>
                </a:solidFill>
              </a:rPr>
              <a:t>DT1①</a:t>
            </a:r>
            <a:r>
              <a:rPr lang="zh-CN" altLang="en-US" sz="1600" dirty="0">
                <a:solidFill>
                  <a:schemeClr val="bg1"/>
                </a:solidFill>
              </a:rPr>
              <a:t>：3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D886848-F764-4930-835D-39C9F72382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4761" y="545360"/>
            <a:ext cx="1368371" cy="174277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F8132D7-B85F-40BB-B0D4-E49B260461B5}"/>
              </a:ext>
            </a:extLst>
          </p:cNvPr>
          <p:cNvSpPr/>
          <p:nvPr/>
        </p:nvSpPr>
        <p:spPr>
          <a:xfrm>
            <a:off x="5330722" y="2288138"/>
            <a:ext cx="17892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2018JHCG3③：9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FC34FA3-A83F-4680-A3C3-DE98DA2CF7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977" y="114421"/>
            <a:ext cx="1722044" cy="1498120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D4ECE0D-36DD-4C74-B56C-B0306497C9B4}"/>
              </a:ext>
            </a:extLst>
          </p:cNvPr>
          <p:cNvSpPr/>
          <p:nvPr/>
        </p:nvSpPr>
        <p:spPr>
          <a:xfrm>
            <a:off x="7000738" y="1689695"/>
            <a:ext cx="21635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2018JHCT4762⑨：6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31D9FEB-7EE6-4CDE-8104-8D28FE6FB8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5450" y="603169"/>
            <a:ext cx="1667480" cy="137443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619C3979-9B28-475C-B2F7-75B1646EEC33}"/>
              </a:ext>
            </a:extLst>
          </p:cNvPr>
          <p:cNvSpPr/>
          <p:nvPr/>
        </p:nvSpPr>
        <p:spPr>
          <a:xfrm>
            <a:off x="3411168" y="2055285"/>
            <a:ext cx="2074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2018JHCT4763⑥：1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1BC667D-2554-4E56-B306-FF7E09B9BB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593" y="2655481"/>
            <a:ext cx="2934967" cy="20149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77F8A86-AD3E-42AC-B7BC-43B7E3C91280}"/>
              </a:ext>
            </a:extLst>
          </p:cNvPr>
          <p:cNvSpPr/>
          <p:nvPr/>
        </p:nvSpPr>
        <p:spPr>
          <a:xfrm>
            <a:off x="662389" y="4701110"/>
            <a:ext cx="2427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2018JHCT4863H28①：2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0EC65CD9-BE1D-4089-BEB4-53D280E202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9839" y="2697763"/>
            <a:ext cx="2696136" cy="1881503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A7999689-7CB4-4F21-A094-8482CAB0A68B}"/>
              </a:ext>
            </a:extLst>
          </p:cNvPr>
          <p:cNvSpPr/>
          <p:nvPr/>
        </p:nvSpPr>
        <p:spPr>
          <a:xfrm>
            <a:off x="3808420" y="4579266"/>
            <a:ext cx="21162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2018JHCT4961</a:t>
            </a:r>
            <a:r>
              <a:rPr lang="en-US" altLang="zh-CN" dirty="0"/>
              <a:t>DT1①</a:t>
            </a:r>
            <a:r>
              <a:rPr lang="zh-CN" altLang="en-US" dirty="0"/>
              <a:t>：1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3F88F405-C50F-45C2-81AB-7418387A36E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6454956" y="2661395"/>
            <a:ext cx="2364679" cy="215339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E779A2CB-ABB9-4130-90AB-8B5DDCD4AF80}"/>
              </a:ext>
            </a:extLst>
          </p:cNvPr>
          <p:cNvSpPr/>
          <p:nvPr/>
        </p:nvSpPr>
        <p:spPr>
          <a:xfrm>
            <a:off x="6548328" y="4817462"/>
            <a:ext cx="24272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2018JHCT4963G3①：15</a:t>
            </a:r>
          </a:p>
        </p:txBody>
      </p:sp>
    </p:spTree>
    <p:extLst>
      <p:ext uri="{BB962C8B-B14F-4D97-AF65-F5344CB8AC3E}">
        <p14:creationId xmlns:p14="http://schemas.microsoft.com/office/powerpoint/2010/main" val="380349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4" grpId="0"/>
      <p:bldP spid="17" grpId="0"/>
      <p:bldP spid="20" grpId="0"/>
      <p:bldP spid="25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62751" y="1448358"/>
            <a:ext cx="72096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陶器以夹砂黑陶为主，器形有罐、带流瓮、钵、盆等。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其次为木器，有锄、叉、桨、碗、勺等。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铜器有镯、耳环、构件、饰品等。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极少量石器。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发现不少动植物遗骸。</a:t>
            </a:r>
            <a:endParaRPr kumimoji="1" lang="en-US" altLang="zh-CN" sz="2000" dirty="0">
              <a:solidFill>
                <a:schemeClr val="bg2">
                  <a:lumMod val="50000"/>
                </a:schemeClr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600" dirty="0">
                <a:latin typeface="Microsoft YaHei" charset="-122"/>
                <a:ea typeface="Microsoft YaHei" charset="-122"/>
                <a:cs typeface="Microsoft YaHei" charset="-122"/>
              </a:rPr>
              <a:t>河东发掘区</a:t>
            </a:r>
          </a:p>
        </p:txBody>
      </p:sp>
    </p:spTree>
    <p:extLst>
      <p:ext uri="{BB962C8B-B14F-4D97-AF65-F5344CB8AC3E}">
        <p14:creationId xmlns:p14="http://schemas.microsoft.com/office/powerpoint/2010/main" val="346931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3761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2893EC2-CC6D-460D-91C8-B1A827DC87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43" y="2576606"/>
            <a:ext cx="2512988" cy="215127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140B656-0433-4D94-B8BE-4FE9BE41E41C}"/>
              </a:ext>
            </a:extLst>
          </p:cNvPr>
          <p:cNvSpPr/>
          <p:nvPr/>
        </p:nvSpPr>
        <p:spPr>
          <a:xfrm>
            <a:off x="539895" y="4744663"/>
            <a:ext cx="19398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2018JHCT0369⑭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6CC4FB94-EC5E-456C-8F7E-548D20B55EB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2451" y="170583"/>
            <a:ext cx="4083285" cy="2080262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1C7B486-05D5-4BEC-83EE-AFC56BDA5E6B}"/>
              </a:ext>
            </a:extLst>
          </p:cNvPr>
          <p:cNvSpPr/>
          <p:nvPr/>
        </p:nvSpPr>
        <p:spPr>
          <a:xfrm>
            <a:off x="5849455" y="2250507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2018JHCT0370⑭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8493272-FA55-4F69-B439-8FA149AC86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8936" y="2580367"/>
            <a:ext cx="1996003" cy="22379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5C9F7D-E536-4D49-9344-C2B4D1CCE2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5427" y="2701066"/>
            <a:ext cx="3341594" cy="183702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97FDD10-50AB-4B95-A586-773617E19CDE}"/>
              </a:ext>
            </a:extLst>
          </p:cNvPr>
          <p:cNvSpPr/>
          <p:nvPr/>
        </p:nvSpPr>
        <p:spPr>
          <a:xfrm>
            <a:off x="6045964" y="4644619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>
                <a:latin typeface="Microsoft YaHei" charset="-122"/>
                <a:ea typeface="Microsoft YaHei" charset="-122"/>
                <a:cs typeface="Microsoft YaHei" charset="-122"/>
              </a:rPr>
              <a:t>2018JHCT0569⑬</a:t>
            </a:r>
            <a:endParaRPr lang="zh-CN" altLang="en-US" sz="16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55DE0C3-0798-4080-ACA0-07B4984438A0}"/>
              </a:ext>
            </a:extLst>
          </p:cNvPr>
          <p:cNvSpPr/>
          <p:nvPr/>
        </p:nvSpPr>
        <p:spPr>
          <a:xfrm>
            <a:off x="3231189" y="4776244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2018JHCT0569⑬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62D2782-9A2A-4727-AA17-61738CBF48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895" y="194722"/>
            <a:ext cx="1573166" cy="2237943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9B0434D6-7BA2-4BB3-BE2D-074C94E56408}"/>
              </a:ext>
            </a:extLst>
          </p:cNvPr>
          <p:cNvSpPr/>
          <p:nvPr/>
        </p:nvSpPr>
        <p:spPr>
          <a:xfrm>
            <a:off x="195374" y="1374816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2018JHCT0369⑮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819E273-C39B-4E9C-AA0A-B83CB6D37B4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2424458" y="181320"/>
            <a:ext cx="2016976" cy="1996001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B6105C45-2123-415C-9F1F-4631EED30474}"/>
              </a:ext>
            </a:extLst>
          </p:cNvPr>
          <p:cNvSpPr/>
          <p:nvPr/>
        </p:nvSpPr>
        <p:spPr>
          <a:xfrm>
            <a:off x="2533375" y="2238052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2018JHCT0369⑭</a:t>
            </a:r>
          </a:p>
        </p:txBody>
      </p:sp>
    </p:spTree>
    <p:extLst>
      <p:ext uri="{BB962C8B-B14F-4D97-AF65-F5344CB8AC3E}">
        <p14:creationId xmlns:p14="http://schemas.microsoft.com/office/powerpoint/2010/main" val="92127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3" grpId="0"/>
      <p:bldP spid="18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3FE37541-56E4-4719-96D0-B296C6D7BF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044" y="271497"/>
            <a:ext cx="2885789" cy="242791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BBA95E-6EB6-45D6-B399-1CF74014A915}"/>
              </a:ext>
            </a:extLst>
          </p:cNvPr>
          <p:cNvSpPr/>
          <p:nvPr/>
        </p:nvSpPr>
        <p:spPr>
          <a:xfrm>
            <a:off x="1041794" y="2177602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2018JHCT0469⑫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4E4BB8-535A-4835-8C01-3921F5B1C3A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6098" y="274369"/>
            <a:ext cx="3167403" cy="24250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CF13143-C59C-4A41-8B94-2300CB332C7D}"/>
              </a:ext>
            </a:extLst>
          </p:cNvPr>
          <p:cNvSpPr/>
          <p:nvPr/>
        </p:nvSpPr>
        <p:spPr>
          <a:xfrm>
            <a:off x="4003926" y="2129627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2018JHCT0469⑫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2680857-A68B-40D0-814A-9494BD7788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4237" y="160441"/>
            <a:ext cx="2348410" cy="2378884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0D3F6F8E-8A68-4C5D-AC17-24FB03E6FFAD}"/>
              </a:ext>
            </a:extLst>
          </p:cNvPr>
          <p:cNvSpPr/>
          <p:nvPr/>
        </p:nvSpPr>
        <p:spPr>
          <a:xfrm>
            <a:off x="7065215" y="1891329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2018JHCT0469⑫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CAD1312-22F5-4305-8A7B-9BB4ED4E5D1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182988" y="2708968"/>
            <a:ext cx="2379691" cy="2445464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792B79D-A96F-4E55-998E-59683E0A5C0B}"/>
              </a:ext>
            </a:extLst>
          </p:cNvPr>
          <p:cNvSpPr/>
          <p:nvPr/>
        </p:nvSpPr>
        <p:spPr>
          <a:xfrm>
            <a:off x="399755" y="4363437"/>
            <a:ext cx="2133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2018JHCT0469⑫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4242FE0-685B-47AF-A80B-762572BA68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961" y="2842491"/>
            <a:ext cx="4176280" cy="2299153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178893FE-0861-409F-814E-D8C7CAA939D9}"/>
              </a:ext>
            </a:extLst>
          </p:cNvPr>
          <p:cNvSpPr/>
          <p:nvPr/>
        </p:nvSpPr>
        <p:spPr>
          <a:xfrm>
            <a:off x="3854117" y="4593082"/>
            <a:ext cx="19039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2018JHCT0669⑪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B506DA07-4061-4243-9933-89000378710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5520" y="2888740"/>
            <a:ext cx="2469763" cy="196999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43918E6-6388-4868-A707-FB2603CB02C3}"/>
              </a:ext>
            </a:extLst>
          </p:cNvPr>
          <p:cNvSpPr/>
          <p:nvPr/>
        </p:nvSpPr>
        <p:spPr>
          <a:xfrm>
            <a:off x="6852337" y="3947868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2018JHCT0469⑪</a:t>
            </a:r>
            <a:r>
              <a:rPr lang="zh-CN" altLang="en-US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endParaRPr lang="zh-CN" altLang="en-US" sz="1600" dirty="0">
              <a:solidFill>
                <a:schemeClr val="bg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93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  <p:bldP spid="19" grpId="0"/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4" y="3464567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FAB006-CE06-4EAB-B4A0-EE8420D89EA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49" y="391018"/>
            <a:ext cx="3146286" cy="2292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170CB1-8224-4B9C-ACCF-51B072C180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77072" y="663168"/>
            <a:ext cx="4829968" cy="174868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FE7AFF-9B83-4550-9BFB-B279935A40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425" y="3016350"/>
            <a:ext cx="5482915" cy="1657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AAEEC8-5C43-4985-8622-2AADBB9CC74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449" y="3431454"/>
            <a:ext cx="3080055" cy="15926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B4D162E-F397-4DF3-9601-1362FF95CA2E}"/>
              </a:ext>
            </a:extLst>
          </p:cNvPr>
          <p:cNvSpPr/>
          <p:nvPr/>
        </p:nvSpPr>
        <p:spPr>
          <a:xfrm>
            <a:off x="1031715" y="2013592"/>
            <a:ext cx="1644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2018JHCG17：1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6B8C2E-E55E-4B5C-AF96-84A85659282A}"/>
              </a:ext>
            </a:extLst>
          </p:cNvPr>
          <p:cNvSpPr/>
          <p:nvPr/>
        </p:nvSpPr>
        <p:spPr>
          <a:xfrm>
            <a:off x="5500617" y="4637121"/>
            <a:ext cx="2074607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/>
              <a:t>2018JHCT0469⑫：2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85DBD2-E690-45B3-8FB2-3883EFDD3C92}"/>
              </a:ext>
            </a:extLst>
          </p:cNvPr>
          <p:cNvSpPr/>
          <p:nvPr/>
        </p:nvSpPr>
        <p:spPr>
          <a:xfrm>
            <a:off x="960864" y="4394791"/>
            <a:ext cx="1842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2018JHCT0469⑫</a:t>
            </a:r>
            <a:r>
              <a:rPr lang="zh-CN" altLang="en-US" sz="1600" dirty="0">
                <a:solidFill>
                  <a:schemeClr val="bg1"/>
                </a:solidFill>
              </a:rPr>
              <a:t>：</a:t>
            </a:r>
            <a:r>
              <a:rPr lang="en-US" altLang="zh-CN" sz="1600" dirty="0">
                <a:solidFill>
                  <a:schemeClr val="bg1"/>
                </a:solidFill>
              </a:rPr>
              <a:t>5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8F5F163-E069-4813-B732-FDABCE123006}"/>
              </a:ext>
            </a:extLst>
          </p:cNvPr>
          <p:cNvSpPr/>
          <p:nvPr/>
        </p:nvSpPr>
        <p:spPr>
          <a:xfrm>
            <a:off x="5265580" y="2453878"/>
            <a:ext cx="2074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f-ZA" altLang="zh-CN" sz="1600" dirty="0"/>
              <a:t>2018JHCT0369⑫</a:t>
            </a:r>
            <a:r>
              <a:rPr lang="zh-CN" altLang="af-ZA" sz="1600" dirty="0"/>
              <a:t>：</a:t>
            </a:r>
            <a:r>
              <a:rPr lang="af-ZA" altLang="zh-CN" sz="1600" dirty="0"/>
              <a:t>6</a:t>
            </a:r>
            <a:endParaRPr lang="zh-CN" altLang="en-US" sz="16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5E35A7A-BBC9-4F1B-8F43-55684BDEB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11" y="2828569"/>
            <a:ext cx="3037793" cy="73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6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4" grpId="0"/>
      <p:bldP spid="24" grpId="1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EBD727-BE4C-466D-AC6D-FE2B814CC12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976" y="351447"/>
            <a:ext cx="2103707" cy="1809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1BE683-735D-4405-BA92-D2A1DC6A9B3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3098" y="291484"/>
            <a:ext cx="2728981" cy="180906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89BF8B-AF05-4A9C-B42D-45C4CEA83203}"/>
              </a:ext>
            </a:extLst>
          </p:cNvPr>
          <p:cNvSpPr/>
          <p:nvPr/>
        </p:nvSpPr>
        <p:spPr>
          <a:xfrm>
            <a:off x="3520814" y="2227277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2018JHCT0469⑫：6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E5879-EEFC-44F4-87BA-E610A91B3F6D}"/>
              </a:ext>
            </a:extLst>
          </p:cNvPr>
          <p:cNvSpPr/>
          <p:nvPr/>
        </p:nvSpPr>
        <p:spPr>
          <a:xfrm>
            <a:off x="434502" y="2204594"/>
            <a:ext cx="2326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2018JHDT2749F24：1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177A517-FF05-4680-884A-13EC9D5C11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V="1">
            <a:off x="6336039" y="173642"/>
            <a:ext cx="2649071" cy="17536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50757D-F2A5-4176-A34C-D1CEE022C9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531" y="2564322"/>
            <a:ext cx="2889742" cy="22756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7D17945-8256-4B9A-B6E1-4D7E08147831}"/>
              </a:ext>
            </a:extLst>
          </p:cNvPr>
          <p:cNvSpPr/>
          <p:nvPr/>
        </p:nvSpPr>
        <p:spPr>
          <a:xfrm>
            <a:off x="904181" y="4797838"/>
            <a:ext cx="18563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2018JHDT2850⑧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AB1F6B-1B75-4FDD-A7A5-7A31DCD4873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0999" y="2860331"/>
            <a:ext cx="3453118" cy="16693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577CAEB-BBCA-4D40-9D95-D8B21E7143DF}"/>
              </a:ext>
            </a:extLst>
          </p:cNvPr>
          <p:cNvSpPr/>
          <p:nvPr/>
        </p:nvSpPr>
        <p:spPr>
          <a:xfrm>
            <a:off x="3936124" y="4625051"/>
            <a:ext cx="2316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2018JHCT0370⑫：3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00CE0DC-0117-409B-9BED-6EC1AEADE45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4626" y="2575537"/>
            <a:ext cx="1912395" cy="188441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B2EE6A2-DA6C-466C-B9CE-0DC835BBF567}"/>
              </a:ext>
            </a:extLst>
          </p:cNvPr>
          <p:cNvSpPr/>
          <p:nvPr/>
        </p:nvSpPr>
        <p:spPr>
          <a:xfrm>
            <a:off x="6820843" y="4625051"/>
            <a:ext cx="2239716" cy="338554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2018JHCT0670⑪：1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B77B0CE-987C-4F5D-9394-ED234EB4942B}"/>
              </a:ext>
            </a:extLst>
          </p:cNvPr>
          <p:cNvSpPr/>
          <p:nvPr/>
        </p:nvSpPr>
        <p:spPr>
          <a:xfrm>
            <a:off x="6557078" y="1945734"/>
            <a:ext cx="23260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2018JHDT2749F24：3</a:t>
            </a:r>
          </a:p>
        </p:txBody>
      </p:sp>
    </p:spTree>
    <p:extLst>
      <p:ext uri="{BB962C8B-B14F-4D97-AF65-F5344CB8AC3E}">
        <p14:creationId xmlns:p14="http://schemas.microsoft.com/office/powerpoint/2010/main" val="23778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8" grpId="0"/>
      <p:bldP spid="20" grpId="0"/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F261CC-3969-4F7F-9431-703292EA2F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73" y="506856"/>
            <a:ext cx="2593557" cy="18725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693B2F-06DA-4FAB-BACE-353FC2B7D58D}"/>
              </a:ext>
            </a:extLst>
          </p:cNvPr>
          <p:cNvSpPr/>
          <p:nvPr/>
        </p:nvSpPr>
        <p:spPr>
          <a:xfrm>
            <a:off x="594056" y="2397036"/>
            <a:ext cx="2172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2018JHCT0469⑨：1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75BB43-A193-409A-AAC7-806A9B222CB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0501" y="506856"/>
            <a:ext cx="1839921" cy="1872503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670AB66-8328-4789-98CC-CFE1D57B3613}"/>
              </a:ext>
            </a:extLst>
          </p:cNvPr>
          <p:cNvSpPr/>
          <p:nvPr/>
        </p:nvSpPr>
        <p:spPr>
          <a:xfrm>
            <a:off x="3256294" y="2379359"/>
            <a:ext cx="2172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2018JHCT0270⑨：1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C10F445-2E73-4BF6-AAE5-2A03105A5A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8876" y="727296"/>
            <a:ext cx="2516147" cy="1894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D86FF7BA-544F-45FB-8A49-8FD38050EA7B}"/>
              </a:ext>
            </a:extLst>
          </p:cNvPr>
          <p:cNvSpPr/>
          <p:nvPr/>
        </p:nvSpPr>
        <p:spPr>
          <a:xfrm>
            <a:off x="5775559" y="2634155"/>
            <a:ext cx="2359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2018JHCT0469⑫：10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E6B908A-4312-498D-A6FA-338B6D6599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060" y="3218815"/>
            <a:ext cx="2762382" cy="137160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D5553A-707C-4B40-A59C-3AFC8C9825C2}"/>
              </a:ext>
            </a:extLst>
          </p:cNvPr>
          <p:cNvSpPr/>
          <p:nvPr/>
        </p:nvSpPr>
        <p:spPr>
          <a:xfrm>
            <a:off x="617089" y="4575063"/>
            <a:ext cx="23599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2018JHCT0469⑫：16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67037EA-DD88-4AD1-9BF7-7FBEE0473C7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8184" y="3067108"/>
            <a:ext cx="2321548" cy="157056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574572E5-71A4-410C-926A-FD6BA44C12A8}"/>
              </a:ext>
            </a:extLst>
          </p:cNvPr>
          <p:cNvSpPr/>
          <p:nvPr/>
        </p:nvSpPr>
        <p:spPr>
          <a:xfrm>
            <a:off x="3411357" y="4602222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2018JHCT0470⑬：2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FE72C01-3D46-4EE6-8004-DAB428772C6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6474" y="3055302"/>
            <a:ext cx="1857181" cy="195008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AFF0C06-099E-4C8A-873E-D66F21589564}"/>
              </a:ext>
            </a:extLst>
          </p:cNvPr>
          <p:cNvSpPr/>
          <p:nvPr/>
        </p:nvSpPr>
        <p:spPr>
          <a:xfrm>
            <a:off x="6077405" y="3725658"/>
            <a:ext cx="175625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2018JHCG16：1</a:t>
            </a:r>
          </a:p>
        </p:txBody>
      </p:sp>
    </p:spTree>
    <p:extLst>
      <p:ext uri="{BB962C8B-B14F-4D97-AF65-F5344CB8AC3E}">
        <p14:creationId xmlns:p14="http://schemas.microsoft.com/office/powerpoint/2010/main" val="151946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0" grpId="0"/>
      <p:bldP spid="13" grpId="0"/>
      <p:bldP spid="16" grpId="0"/>
      <p:bldP spid="1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A0BDFE-9590-4C86-ACA4-C1C6F62FD8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81" y="477984"/>
            <a:ext cx="2644669" cy="14957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1032FC-5878-4718-BDB7-250CC1CE456A}"/>
              </a:ext>
            </a:extLst>
          </p:cNvPr>
          <p:cNvSpPr/>
          <p:nvPr/>
        </p:nvSpPr>
        <p:spPr>
          <a:xfrm>
            <a:off x="749156" y="2053564"/>
            <a:ext cx="2074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2018JHCT0469⑨：2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57E1E5-8885-4651-AAE3-585EECD56C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3564" y="437056"/>
            <a:ext cx="2256485" cy="1674995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BD86DAA7-D127-40EF-B2E2-87430316F94D}"/>
              </a:ext>
            </a:extLst>
          </p:cNvPr>
          <p:cNvSpPr/>
          <p:nvPr/>
        </p:nvSpPr>
        <p:spPr>
          <a:xfrm>
            <a:off x="3552381" y="2108219"/>
            <a:ext cx="2074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2018JHCT0569⑪：5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6012BD4-E55C-4FED-99FA-99C76E854B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0598" y="729760"/>
            <a:ext cx="2747814" cy="155511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48F891D-9AF8-44D0-9CD3-8E3E4E4AC757}"/>
              </a:ext>
            </a:extLst>
          </p:cNvPr>
          <p:cNvSpPr/>
          <p:nvPr/>
        </p:nvSpPr>
        <p:spPr>
          <a:xfrm>
            <a:off x="6546684" y="2277496"/>
            <a:ext cx="20746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/>
              <a:t>2018JHCT0569⑫：</a:t>
            </a:r>
            <a:r>
              <a:rPr lang="en-US" altLang="zh-CN" sz="1600" dirty="0"/>
              <a:t>2</a:t>
            </a:r>
            <a:endParaRPr lang="zh-CN" altLang="en-US" sz="16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D01B744-E153-430A-A676-656BFB181A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056" y="2728873"/>
            <a:ext cx="2439277" cy="192293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D1A1E093-6F5B-4E60-9998-06875C6B7107}"/>
              </a:ext>
            </a:extLst>
          </p:cNvPr>
          <p:cNvSpPr/>
          <p:nvPr/>
        </p:nvSpPr>
        <p:spPr>
          <a:xfrm>
            <a:off x="3577656" y="4673735"/>
            <a:ext cx="21176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2018JHCT0669⑩：5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4273DD00-0CC7-43FD-B1C9-51F1E328CC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7034" y="2795193"/>
            <a:ext cx="2439277" cy="185661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82709818-4EB2-4176-A985-03842E839B03}"/>
              </a:ext>
            </a:extLst>
          </p:cNvPr>
          <p:cNvSpPr/>
          <p:nvPr/>
        </p:nvSpPr>
        <p:spPr>
          <a:xfrm>
            <a:off x="6601085" y="4594852"/>
            <a:ext cx="22159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2018JHCT0670⑨：6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8B34FF3-D609-4CDA-9270-FBED444753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998" y="2710835"/>
            <a:ext cx="2380129" cy="1922931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ABFA5F0-BE9E-4F43-A100-5AAD2F769425}"/>
              </a:ext>
            </a:extLst>
          </p:cNvPr>
          <p:cNvSpPr/>
          <p:nvPr/>
        </p:nvSpPr>
        <p:spPr>
          <a:xfrm>
            <a:off x="757978" y="4658298"/>
            <a:ext cx="2074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2018JHCT0570⑪：5</a:t>
            </a:r>
          </a:p>
        </p:txBody>
      </p:sp>
    </p:spTree>
    <p:extLst>
      <p:ext uri="{BB962C8B-B14F-4D97-AF65-F5344CB8AC3E}">
        <p14:creationId xmlns:p14="http://schemas.microsoft.com/office/powerpoint/2010/main" val="222296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0"/>
      <p:bldP spid="16" grpId="0"/>
      <p:bldP spid="19" grpId="0"/>
      <p:bldP spid="1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822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947783-41AB-4D3A-A2AC-F6137D2894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959" y="597676"/>
            <a:ext cx="3791225" cy="15826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D0F83BF-7262-4623-8289-ABEED06E6F85}"/>
              </a:ext>
            </a:extLst>
          </p:cNvPr>
          <p:cNvSpPr/>
          <p:nvPr/>
        </p:nvSpPr>
        <p:spPr>
          <a:xfrm>
            <a:off x="1558902" y="2175549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2018JHCT0469⑫：5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B3B557-3B13-4E5C-B30B-E4AB590E32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0901" y="686776"/>
            <a:ext cx="2758934" cy="15803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F3B923-FF8A-4C18-A74A-027D7D14DB13}"/>
              </a:ext>
            </a:extLst>
          </p:cNvPr>
          <p:cNvSpPr/>
          <p:nvPr/>
        </p:nvSpPr>
        <p:spPr>
          <a:xfrm>
            <a:off x="5274402" y="2296077"/>
            <a:ext cx="22397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2018JHCT0569⑫：3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A4ECAD-7936-4869-8959-5672891EF0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18" y="2660357"/>
            <a:ext cx="2625221" cy="196014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6487CD5-244D-4AE2-8574-881D99B302DB}"/>
              </a:ext>
            </a:extLst>
          </p:cNvPr>
          <p:cNvSpPr/>
          <p:nvPr/>
        </p:nvSpPr>
        <p:spPr>
          <a:xfrm>
            <a:off x="983204" y="4663546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2018JHCT0270⑫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2B140A9-0F58-4DF4-A832-19D835833F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3947" y="2758857"/>
            <a:ext cx="2243334" cy="196014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65374A8-CF2C-42B5-8AAF-D7561C2D2FE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1458" y="2747157"/>
            <a:ext cx="2209879" cy="2008288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8FD34B71-7E1D-441C-A99A-2AFD89496F32}"/>
              </a:ext>
            </a:extLst>
          </p:cNvPr>
          <p:cNvSpPr/>
          <p:nvPr/>
        </p:nvSpPr>
        <p:spPr>
          <a:xfrm>
            <a:off x="6754188" y="4778770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2018JHCT0369⑫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9BF25668-46C0-4E72-80D1-B675A72B38E4}"/>
              </a:ext>
            </a:extLst>
          </p:cNvPr>
          <p:cNvSpPr/>
          <p:nvPr/>
        </p:nvSpPr>
        <p:spPr>
          <a:xfrm>
            <a:off x="3880715" y="4784632"/>
            <a:ext cx="19143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latin typeface="Microsoft YaHei" charset="-122"/>
                <a:ea typeface="Microsoft YaHei" charset="-122"/>
                <a:cs typeface="Microsoft YaHei" charset="-122"/>
              </a:rPr>
              <a:t>2018JHCT0270⑫</a:t>
            </a:r>
          </a:p>
        </p:txBody>
      </p:sp>
    </p:spTree>
    <p:extLst>
      <p:ext uri="{BB962C8B-B14F-4D97-AF65-F5344CB8AC3E}">
        <p14:creationId xmlns:p14="http://schemas.microsoft.com/office/powerpoint/2010/main" val="351425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4" grpId="0"/>
      <p:bldP spid="17" grpId="0"/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77C0DDE-DC68-47C1-A03D-E6B29B5722E9}"/>
              </a:ext>
            </a:extLst>
          </p:cNvPr>
          <p:cNvSpPr txBox="1"/>
          <p:nvPr/>
        </p:nvSpPr>
        <p:spPr>
          <a:xfrm>
            <a:off x="562750" y="1037750"/>
            <a:ext cx="81106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2017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年度的样品测年已出结果，但是简报还没有看到，不好对比，故时代判定仍主要参考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年的发掘。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河西区：</a:t>
            </a:r>
            <a:endParaRPr lang="en-US" altLang="zh-CN" sz="2000" b="1" dirty="0">
              <a:solidFill>
                <a:srgbClr val="11121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第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5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层出土有青铜器，应该为青铜时代，接近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年度第二期。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6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层及以下器形及纹饰与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年判定的第一期接近，相关器物在宾川白羊村、永平新光遗址中都有发现，大致为新石器时代。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zh-CN" altLang="en-US" sz="2000" b="1" dirty="0">
                <a:solidFill>
                  <a:srgbClr val="111217"/>
                </a:solidFill>
                <a:latin typeface="Microsoft YaHei" charset="-122"/>
                <a:ea typeface="Microsoft YaHei" charset="-122"/>
                <a:cs typeface="Microsoft YaHei" charset="-122"/>
              </a:rPr>
              <a:t>河东区：</a:t>
            </a:r>
            <a:endParaRPr lang="en-US" altLang="zh-CN" sz="2000" b="1" dirty="0">
              <a:solidFill>
                <a:srgbClr val="111217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10-12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层出土有铜器，其陶器以夹砂黑陶为主，时代相当于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年度第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3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期。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13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层出土有带耳器，时代与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年第二期带耳罐形制接近。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14-15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层，以磨光泥质黑陶为主，与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2008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年代第一期中的黑陶器接近，故判断为新石器时代晚期。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8.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年代</a:t>
            </a:r>
          </a:p>
        </p:txBody>
      </p:sp>
    </p:spTree>
    <p:extLst>
      <p:ext uri="{BB962C8B-B14F-4D97-AF65-F5344CB8AC3E}">
        <p14:creationId xmlns:p14="http://schemas.microsoft.com/office/powerpoint/2010/main" val="15428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43157" y="2240325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29599" y="2098075"/>
            <a:ext cx="0" cy="1069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54295" y="2355741"/>
            <a:ext cx="441659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CN" altLang="en-US" sz="3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工作方案制定及学术目标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3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9.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主要收获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8140" y="747235"/>
            <a:ext cx="825888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    </a:t>
            </a:r>
            <a:r>
              <a:rPr kumimoji="1"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本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年度的考古发掘基本上达到了发掘目的，取得一些重要的成果。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了解到该遗址的各时期居住区分布及演变的大致规律。新石器时代居址主要分布于河西西南高地上，青铜时代居址主要分布于河西较低区域及河东区。河东区虽然也有新石器时代堆积，但堆积较薄，特别是河东区的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14-15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层，冲积形成可能性最大。推测海门口先民逐水而居。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）通过河东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F24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的发掘，基本确认“垫土”（以往称为“活动面”）主要与房屋修建有关，当然也会在上面留下灰坑、墓葬、水井、火堆与生活有关的遗迹。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3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）通过钻探和发掘基本确认了河东区遗址边界，并对其文化内涵有了初步了解。河东区、河西区时代上存在衔接，干栏式建筑、磨光黑陶及部分石器存在明显的延续性。基本上可以确定为同一遗址。拓展了海门口遗址的空间范围，丰富了其文化内涵。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2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9D7D440-2759-49EB-A212-877DDCC9BB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10" y="407932"/>
            <a:ext cx="6706852" cy="45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77C0DDE-DC68-47C1-A03D-E6B29B5722E9}"/>
              </a:ext>
            </a:extLst>
          </p:cNvPr>
          <p:cNvSpPr txBox="1"/>
          <p:nvPr/>
        </p:nvSpPr>
        <p:spPr>
          <a:xfrm>
            <a:off x="313980" y="740088"/>
            <a:ext cx="8110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1.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国家文物局组织专家对田野考古现场进行验收，田野考古评分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89.6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分。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2.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总分在当年国家文物局验收高校的</a:t>
            </a:r>
            <a:r>
              <a:rPr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29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个发掘工地中第二。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562750" y="226046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9.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本年度发掘获得了专家好评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9795434-B022-4CE2-8164-066DC33422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190" y="1469573"/>
            <a:ext cx="5224182" cy="34827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FED7BA2-BBCD-447B-A7FD-26EBF0D09B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0" y="105196"/>
            <a:ext cx="7715250" cy="5143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7FC58DA-0DE7-4063-9669-A23E75A017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4" y="105196"/>
            <a:ext cx="7715250" cy="51435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9463A84-9E7D-4925-A7A4-BB8B36960E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95" y="105196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29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43157" y="2165807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29599" y="2098075"/>
            <a:ext cx="0" cy="1069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371646" y="2128931"/>
            <a:ext cx="6417141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</a:t>
            </a:r>
            <a:endParaRPr lang="en-US" altLang="zh-CN" sz="32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注重与实际工作相结合，加强科技考古训练，灌输考古新理念</a:t>
            </a:r>
            <a:endParaRPr lang="zh-CN" altLang="zh-CN" sz="18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0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1.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钻探</a:t>
            </a:r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699" y="1559003"/>
            <a:ext cx="712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endParaRPr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0A30E05-62BD-41D5-A37C-A257D0B414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3933" y="1527851"/>
            <a:ext cx="4087906" cy="27282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BCCCB21-56FF-403B-861E-DBA26D8E41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100" y="1623"/>
            <a:ext cx="3692201" cy="24641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10A0877-6F1B-4D30-9F0F-DCCA9536062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02" y="2571750"/>
            <a:ext cx="3851002" cy="257012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34905D0-06B7-4EA0-840B-D87AB10F7A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60681" y="853762"/>
            <a:ext cx="5143500" cy="34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9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2.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布设探方</a:t>
            </a:r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699" y="1559003"/>
            <a:ext cx="712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endParaRPr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15B1497-0358-477C-8670-D7B428C4BB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1" y="713475"/>
            <a:ext cx="3363442" cy="224473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7C2D814-153D-4BA2-BCE9-370491E519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1" y="2844136"/>
            <a:ext cx="3363441" cy="224473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5118CC57-A846-42EF-80AD-D8C7EAB8A56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20" y="9241"/>
            <a:ext cx="3839590" cy="256250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19DA4D0-055C-49A8-8CE6-12821FDB9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604" y="2571750"/>
            <a:ext cx="3429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2.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发掘</a:t>
            </a:r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699" y="1559003"/>
            <a:ext cx="712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endParaRPr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9617BD-4288-4183-B7CF-2F67702D4B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" y="923206"/>
            <a:ext cx="4101953" cy="273760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0E44346-2216-4A73-96E6-4D3E50F33D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23207"/>
            <a:ext cx="4101952" cy="273760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E94257A-7254-4788-8ED4-85C732433F8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1" y="467253"/>
            <a:ext cx="6782047" cy="452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2.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发掘</a:t>
            </a:r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699" y="1559003"/>
            <a:ext cx="712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endParaRPr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E92C14E-8CBB-4BD4-8AC8-666DF7C405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62" y="673399"/>
            <a:ext cx="4017734" cy="26800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CB0BCD2-1911-4221-A0CA-69094BBD19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116" y="2616082"/>
            <a:ext cx="3766910" cy="25126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81351BC-3438-49A5-8E26-BEC7701E8D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9405" y="-3023"/>
            <a:ext cx="3736697" cy="249254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2A33759-866D-4DC4-B3B1-4F95C1B98D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000" y="257474"/>
            <a:ext cx="7186809" cy="479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8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3.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调查</a:t>
            </a:r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699" y="1559003"/>
            <a:ext cx="7126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endParaRPr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3AA0547-9479-405A-9393-C2EAE87200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8" y="-25239"/>
            <a:ext cx="3673646" cy="244909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8C4EC64-7924-4E78-BB64-F709FF2266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6" y="713633"/>
            <a:ext cx="3414927" cy="22766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046431-C118-4BE9-B586-2ED54C087E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8" y="2571750"/>
            <a:ext cx="3829718" cy="25531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CC3C8B9-5347-4677-8A0B-BECF718DBA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35" y="3032151"/>
            <a:ext cx="3167023" cy="21113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DCF2CE9-E4E3-4959-A9F2-C9653D2B526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4" y="-147892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10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4. 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科技考古教学</a:t>
            </a:r>
            <a:endParaRPr kumimoji="1" lang="en-US" altLang="zh-CN" sz="2600" dirty="0">
              <a:solidFill>
                <a:srgbClr val="D67A71"/>
              </a:solidFill>
              <a:latin typeface="Microsoft YaHei" charset="-122"/>
              <a:ea typeface="Microsoft YaHei" charset="-122"/>
            </a:endParaRPr>
          </a:p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4.1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</a:rPr>
              <a:t>测绘</a:t>
            </a:r>
            <a:endParaRPr kumimoji="1" lang="en-US" altLang="zh-CN" sz="2600" dirty="0">
              <a:solidFill>
                <a:srgbClr val="D67A71"/>
              </a:solidFill>
              <a:latin typeface="Microsoft YaHei" charset="-122"/>
              <a:ea typeface="Microsoft YaHei" charset="-122"/>
            </a:endParaRPr>
          </a:p>
          <a:p>
            <a:endParaRPr kumimoji="1" lang="zh-CN" altLang="en-US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DD2022-E57C-469C-90EB-E8A589B3F32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94" y="1275389"/>
            <a:ext cx="4247768" cy="28318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7446872-D7C8-4693-92C8-FDEE3289DD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21" y="1267097"/>
            <a:ext cx="4255579" cy="28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9C0B352-888D-4D30-B74F-BBD5175D41C4}"/>
              </a:ext>
            </a:extLst>
          </p:cNvPr>
          <p:cNvSpPr/>
          <p:nvPr/>
        </p:nvSpPr>
        <p:spPr>
          <a:xfrm>
            <a:off x="221876" y="742295"/>
            <a:ext cx="870024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Aft>
                <a:spcPts val="0"/>
              </a:spcAft>
              <a:buFont typeface="+mj-ea"/>
              <a:buAutoNum type="circleNumDbPlain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完成四川大学</a:t>
            </a:r>
            <a:r>
              <a:rPr lang="en-US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2016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年级考古专业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本科生及部分研究生的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实习任务，多层次训练学生的考古调查、发掘、测绘、绘图、文字记录、影像记录、采样、资料整理及信息分析等专业技能。</a:t>
            </a:r>
          </a:p>
          <a:p>
            <a:pPr marL="457200" lvl="0" indent="-457200">
              <a:spcAft>
                <a:spcPts val="0"/>
              </a:spcAft>
              <a:buFont typeface="+mj-ea"/>
              <a:buAutoNum type="circleNumDbPlain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进一步探索河西区新石器时代居址类型、分布范围及功能分区，结合前几次发掘和钻探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成果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，深入分析该区域聚落形态、布局、结构、内涵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、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时代及演进等问题。</a:t>
            </a:r>
          </a:p>
          <a:p>
            <a:pPr marL="457200" lvl="0" indent="-457200">
              <a:spcAft>
                <a:spcPts val="0"/>
              </a:spcAft>
              <a:buFont typeface="+mj-ea"/>
              <a:buAutoNum type="circleNumDbPlain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对河东区进行大规模调查、钻探和一定规模的发掘，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进一步揭示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河东区地层堆积、时代、文化内涵以及与河西区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遗存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的关系，探讨海门口遗址居住区的变迁及原因。</a:t>
            </a:r>
          </a:p>
          <a:p>
            <a:pPr marL="457200" lvl="0" indent="-457200">
              <a:spcAft>
                <a:spcPts val="0"/>
              </a:spcAft>
              <a:buFont typeface="+mj-ea"/>
              <a:buAutoNum type="circleNumDbPlain"/>
            </a:pP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与圣路易斯华盛顿大学联合开展环境考古研究，获取湖芯、树轮等古环境气候资料，进行参照比较和拟合，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支撑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考古研究的高精度气候环境演变资料库，</a:t>
            </a:r>
            <a:r>
              <a:rPr lang="zh-CN" altLang="en-US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尝试揭示</a:t>
            </a:r>
            <a:r>
              <a:rPr lang="zh-CN" altLang="zh-CN" sz="2000" dirty="0">
                <a:solidFill>
                  <a:schemeClr val="bg2">
                    <a:lumMod val="50000"/>
                  </a:schemeClr>
                </a:solidFill>
                <a:latin typeface="Microsoft YaHei" charset="-122"/>
                <a:ea typeface="Microsoft YaHei" charset="-122"/>
                <a:cs typeface="Microsoft YaHei" charset="-122"/>
              </a:rPr>
              <a:t>海门口早期居民与剑湖之间关系，人地关系及生业形态。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5DD586-5393-46CF-A656-58D7605BD832}"/>
              </a:ext>
            </a:extLst>
          </p:cNvPr>
          <p:cNvSpPr txBox="1"/>
          <p:nvPr/>
        </p:nvSpPr>
        <p:spPr>
          <a:xfrm>
            <a:off x="545534" y="19472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1.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学术目标</a:t>
            </a:r>
          </a:p>
        </p:txBody>
      </p:sp>
    </p:spTree>
    <p:extLst>
      <p:ext uri="{BB962C8B-B14F-4D97-AF65-F5344CB8AC3E}">
        <p14:creationId xmlns:p14="http://schemas.microsoft.com/office/powerpoint/2010/main" val="27975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58138DC8-9056-46C5-B6A6-4034F54FB1A5}"/>
              </a:ext>
            </a:extLst>
          </p:cNvPr>
          <p:cNvSpPr txBox="1"/>
          <p:nvPr/>
        </p:nvSpPr>
        <p:spPr>
          <a:xfrm>
            <a:off x="780017" y="159477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4.2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r>
              <a:rPr kumimoji="1" lang="zh-CN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无人机航拍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08B07F7-96FD-4ACD-A9EE-1F00F38CEB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86" y="604649"/>
            <a:ext cx="6736693" cy="4491129"/>
          </a:xfrm>
          <a:prstGeom prst="rect">
            <a:avLst/>
          </a:prstGeom>
        </p:spPr>
      </p:pic>
      <p:pic>
        <p:nvPicPr>
          <p:cNvPr id="9" name="图片 8" descr="DSC_8383">
            <a:extLst>
              <a:ext uri="{FF2B5EF4-FFF2-40B4-BE49-F238E27FC236}">
                <a16:creationId xmlns:a16="http://schemas.microsoft.com/office/drawing/2014/main" id="{877ACEB5-6F04-40D7-85C5-D73B293E944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080" y="84509"/>
            <a:ext cx="3805234" cy="5095778"/>
          </a:xfrm>
          <a:prstGeom prst="rect">
            <a:avLst/>
          </a:prstGeom>
        </p:spPr>
      </p:pic>
      <p:pic>
        <p:nvPicPr>
          <p:cNvPr id="6" name="图片 5" descr="微信图片_20181210233031">
            <a:extLst>
              <a:ext uri="{FF2B5EF4-FFF2-40B4-BE49-F238E27FC236}">
                <a16:creationId xmlns:a16="http://schemas.microsoft.com/office/drawing/2014/main" id="{C8051E6B-672A-47D8-A53C-265A088FA77C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8691" y="933404"/>
            <a:ext cx="5095777" cy="3717412"/>
          </a:xfrm>
          <a:prstGeom prst="rect">
            <a:avLst/>
          </a:prstGeom>
        </p:spPr>
      </p:pic>
      <p:pic>
        <p:nvPicPr>
          <p:cNvPr id="10" name="图片 9" descr="DJI_0103">
            <a:extLst>
              <a:ext uri="{FF2B5EF4-FFF2-40B4-BE49-F238E27FC236}">
                <a16:creationId xmlns:a16="http://schemas.microsoft.com/office/drawing/2014/main" id="{A0DBB629-8AF6-4F94-A03B-68CA58CCE4D0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0" y="365517"/>
            <a:ext cx="7115577" cy="4533762"/>
          </a:xfrm>
          <a:prstGeom prst="rect">
            <a:avLst/>
          </a:prstGeom>
        </p:spPr>
      </p:pic>
      <p:pic>
        <p:nvPicPr>
          <p:cNvPr id="11" name="图片 10" descr="DJI_0531">
            <a:extLst>
              <a:ext uri="{FF2B5EF4-FFF2-40B4-BE49-F238E27FC236}">
                <a16:creationId xmlns:a16="http://schemas.microsoft.com/office/drawing/2014/main" id="{49061E62-4502-4975-BE5A-B3B743C56850}"/>
              </a:ext>
            </a:extLst>
          </p:cNvPr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07" y="518375"/>
            <a:ext cx="7027720" cy="443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AB2054-C560-45BE-94A7-7BB5F9D4E7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891" y="673394"/>
            <a:ext cx="6625462" cy="434456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E7CE100-43E2-4FCD-A075-4B40DFF196AF}"/>
              </a:ext>
            </a:extLst>
          </p:cNvPr>
          <p:cNvSpPr txBox="1"/>
          <p:nvPr/>
        </p:nvSpPr>
        <p:spPr>
          <a:xfrm>
            <a:off x="591758" y="81248"/>
            <a:ext cx="24825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4.3 </a:t>
            </a:r>
            <a:r>
              <a:rPr kumimoji="1" lang="zh-CN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三维建模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ECC7E4-725A-454A-AE87-B00E20A6A41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7496" y="713877"/>
            <a:ext cx="6709008" cy="426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5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58140" y="260512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4.4 </a:t>
            </a:r>
            <a:r>
              <a:rPr kumimoji="1" lang="zh-CN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田野考古数字化管理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860699" y="1466668"/>
            <a:ext cx="27577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按照数字化方式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将</a:t>
            </a: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采集的资料统一管理。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手工方式绘制的图纸使用数字化软件或数字化仪矢量化。</a:t>
            </a:r>
            <a:endParaRPr lang="en-US" altLang="zh-CN" sz="1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探方发掘日记、各种遗迹发掘记录表及出土器物</a:t>
            </a:r>
            <a:r>
              <a:rPr lang="zh-CN" altLang="en-US" sz="1800" dirty="0">
                <a:latin typeface="Microsoft YaHei" charset="-122"/>
                <a:ea typeface="Microsoft YaHei" charset="-122"/>
                <a:cs typeface="Microsoft YaHei" charset="-122"/>
              </a:rPr>
              <a:t>照片</a:t>
            </a: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上传田野考古数字平台，统一存档管理。</a:t>
            </a:r>
            <a:endParaRPr lang="en-US" altLang="zh-CN" sz="18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测绘数据建立</a:t>
            </a:r>
            <a:r>
              <a:rPr lang="en-US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GIS</a:t>
            </a:r>
            <a:r>
              <a:rPr lang="zh-CN" altLang="zh-CN" sz="1800" dirty="0">
                <a:latin typeface="Microsoft YaHei" charset="-122"/>
                <a:ea typeface="Microsoft YaHei" charset="-122"/>
                <a:cs typeface="Microsoft YaHei" charset="-122"/>
              </a:rPr>
              <a:t>数据库，按照空间数据库的形式存放管理。</a:t>
            </a:r>
            <a:endParaRPr kumimoji="1" lang="zh-CN" altLang="en-US" sz="18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9" name="图片 8" descr="1">
            <a:extLst>
              <a:ext uri="{FF2B5EF4-FFF2-40B4-BE49-F238E27FC236}">
                <a16:creationId xmlns:a16="http://schemas.microsoft.com/office/drawing/2014/main" id="{2515A99E-50C0-4394-BDF2-A901BE3A178A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 b="5441"/>
          <a:stretch/>
        </p:blipFill>
        <p:spPr>
          <a:xfrm>
            <a:off x="4284617" y="682377"/>
            <a:ext cx="4772145" cy="2305257"/>
          </a:xfrm>
          <a:prstGeom prst="rect">
            <a:avLst/>
          </a:prstGeom>
        </p:spPr>
      </p:pic>
      <p:pic>
        <p:nvPicPr>
          <p:cNvPr id="10" name="图片 9" descr="2">
            <a:extLst>
              <a:ext uri="{FF2B5EF4-FFF2-40B4-BE49-F238E27FC236}">
                <a16:creationId xmlns:a16="http://schemas.microsoft.com/office/drawing/2014/main" id="{97E7958A-B912-4AA9-978C-E1FC00F9134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0" b="5124"/>
          <a:stretch/>
        </p:blipFill>
        <p:spPr>
          <a:xfrm>
            <a:off x="4284617" y="2785991"/>
            <a:ext cx="4772145" cy="230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13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3936" y="207785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4.5  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现场文物保护</a:t>
            </a:r>
            <a:endParaRPr kumimoji="1" lang="zh-CN" altLang="zh-CN" sz="2600" dirty="0">
              <a:solidFill>
                <a:srgbClr val="D67A71"/>
              </a:solidFill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AC8E1E6-3152-4C53-85EF-9964F168E6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45" y="928686"/>
            <a:ext cx="4350544" cy="29003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6057A02-7E07-465D-8662-13F2AF402B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396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4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65" y="3399915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5309" y="1471682"/>
            <a:ext cx="258174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环境考古是本年度的重要工作。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四川大学考古系与</a:t>
            </a:r>
            <a:r>
              <a:rPr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与圣路易斯华盛顿大学人类学系合作</a:t>
            </a:r>
            <a:r>
              <a:rPr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对海门口遗址及剑川坝子进行野外调查工作。</a:t>
            </a:r>
            <a:endParaRPr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endParaRPr lang="zh-CN" altLang="zh-CN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pic>
        <p:nvPicPr>
          <p:cNvPr id="9" name="Picture 2" descr="E:\云南剑川海门口遗址\环境采样及照片\环境钻孔201812\20181206环境样品现场教学 (3).JPG">
            <a:extLst>
              <a:ext uri="{FF2B5EF4-FFF2-40B4-BE49-F238E27FC236}">
                <a16:creationId xmlns:a16="http://schemas.microsoft.com/office/drawing/2014/main" id="{05EE4B60-4DF0-4ADC-814B-7B2F61DD9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39" y="1011639"/>
            <a:ext cx="5183282" cy="34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865309" y="86425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4.6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环境考古</a:t>
            </a:r>
          </a:p>
        </p:txBody>
      </p:sp>
    </p:spTree>
    <p:extLst>
      <p:ext uri="{BB962C8B-B14F-4D97-AF65-F5344CB8AC3E}">
        <p14:creationId xmlns:p14="http://schemas.microsoft.com/office/powerpoint/2010/main" val="185802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9" name="Picture 2" descr="E:\云南剑川海门口遗址\环境采样及照片\相机照片20181011-20181212\DSC_0057.JPG">
            <a:extLst>
              <a:ext uri="{FF2B5EF4-FFF2-40B4-BE49-F238E27FC236}">
                <a16:creationId xmlns:a16="http://schemas.microsoft.com/office/drawing/2014/main" id="{83A6462A-B13C-430D-8232-8A33281A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68" y="57391"/>
            <a:ext cx="3552306" cy="235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云南剑川海门口遗址\环境采样及照片\环境钻孔201812\2018JHCT04102 探方深度90cm处钻孔钻探情况.jpg">
            <a:extLst>
              <a:ext uri="{FF2B5EF4-FFF2-40B4-BE49-F238E27FC236}">
                <a16:creationId xmlns:a16="http://schemas.microsoft.com/office/drawing/2014/main" id="{AFF188A6-757A-40EF-9725-9A3F59993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9838" y="687227"/>
            <a:ext cx="4190467" cy="4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4397AE1-1C43-450C-9A13-9C858758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08660" y="2055300"/>
            <a:ext cx="2628890" cy="35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1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8551FAD-836C-420A-A95F-3024EA47797A}"/>
              </a:ext>
            </a:extLst>
          </p:cNvPr>
          <p:cNvSpPr txBox="1"/>
          <p:nvPr/>
        </p:nvSpPr>
        <p:spPr>
          <a:xfrm>
            <a:off x="556026" y="404413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4.7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浮选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D84A861-FAAE-404E-939F-0E800C0848C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30" y="853428"/>
            <a:ext cx="3240653" cy="216043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AD097F-1179-47DE-A93C-75C1B9CF373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829" y="3013863"/>
            <a:ext cx="3240653" cy="216043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096FAAA-EA4B-41EB-BEFC-1AF28E37D3E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3519" y="218216"/>
            <a:ext cx="3706737" cy="495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7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3A10C2-3BFA-413B-AD87-CF9FEDBA66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640" y="1477205"/>
            <a:ext cx="4064894" cy="17074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6CA7C-3D57-430A-B68B-1142AC97F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655" y="1188944"/>
            <a:ext cx="3783666" cy="2522444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777904" y="390309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4.8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  采集人骨</a:t>
            </a:r>
          </a:p>
        </p:txBody>
      </p:sp>
    </p:spTree>
    <p:extLst>
      <p:ext uri="{BB962C8B-B14F-4D97-AF65-F5344CB8AC3E}">
        <p14:creationId xmlns:p14="http://schemas.microsoft.com/office/powerpoint/2010/main" val="365897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4826" y="103795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5.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整理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7901B5-25A4-47E2-97D7-D7AC082149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7" y="493667"/>
            <a:ext cx="3728459" cy="248834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F30679-2930-49F8-81BF-7341D90264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458" y="194722"/>
            <a:ext cx="3865045" cy="25766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C535D8-4D64-48EE-A073-B19DAD4058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52" y="2726128"/>
            <a:ext cx="3591051" cy="239403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46D5330-4660-4DFC-AC1B-4C5CA5FFB5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291" y="2815276"/>
            <a:ext cx="3492334" cy="232822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9840D4-F941-45A9-9BF5-FCE3315171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337" y="249707"/>
            <a:ext cx="6842872" cy="456191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57FC15F-3AA5-453E-8384-24780CE5CE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75" y="331878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4826" y="103795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6.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上课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5706A6-45DC-4CDD-A4BB-FFE5EFC98D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6" y="1248698"/>
            <a:ext cx="3582021" cy="2390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7095BBD-9677-4DB9-BC5D-A02B468D7B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578" y="1303148"/>
            <a:ext cx="3382937" cy="25372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09299F5-A539-4731-BDED-0B83B51FD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47" y="621142"/>
            <a:ext cx="6453931" cy="430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58140" y="221032"/>
            <a:ext cx="47857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3.</a:t>
            </a:r>
            <a:r>
              <a:rPr kumimoji="1" lang="zh-CN" altLang="en-US" sz="26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人员组成和工作时间  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282008" y="1106952"/>
            <a:ext cx="657998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发掘单位：云南省文物考古研究所、四川大学考古学系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领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队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：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闵锐研究员</a:t>
            </a:r>
          </a:p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实习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带队老师：索德浩、李兰、张亮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文物保护：罗雁冰（四川大学考古学系）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      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杨弢（成都文物考古研究院）</a:t>
            </a:r>
            <a:endParaRPr kumimoji="1"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发掘队员：四川大学考古专业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2016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级本科生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29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人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      2017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级硕士研究生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5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人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          </a:t>
            </a:r>
            <a:r>
              <a:rPr kumimoji="1" lang="zh-CN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斯里兰卡、老挝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留学生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4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人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剑川坝子区域调查组：杨峰老师及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8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位同学</a:t>
            </a:r>
            <a:endParaRPr kumimoji="1" lang="en-US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  <a:p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工作时间：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2018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10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月初至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2019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年</a:t>
            </a:r>
            <a:r>
              <a:rPr kumimoji="1" lang="en-US" altLang="zh-CN" sz="2000" dirty="0">
                <a:latin typeface="Microsoft YaHei" charset="-122"/>
                <a:ea typeface="Microsoft YaHei" charset="-122"/>
                <a:cs typeface="Microsoft YaHei" charset="-122"/>
              </a:rPr>
              <a:t>1</a:t>
            </a:r>
            <a:r>
              <a:rPr kumimoji="1" lang="zh-CN" altLang="en-US" sz="2000" dirty="0">
                <a:latin typeface="Microsoft YaHei" charset="-122"/>
                <a:ea typeface="Microsoft YaHei" charset="-122"/>
                <a:cs typeface="Microsoft YaHei" charset="-122"/>
              </a:rPr>
              <a:t>月中旬</a:t>
            </a:r>
            <a:endParaRPr kumimoji="1" lang="zh-CN" altLang="zh-CN" sz="200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4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04826" y="103795"/>
            <a:ext cx="4785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7.</a:t>
            </a:r>
            <a:r>
              <a:rPr kumimoji="1" lang="zh-CN" altLang="en-US" sz="2400" dirty="0">
                <a:solidFill>
                  <a:srgbClr val="D67A71"/>
                </a:solidFill>
                <a:latin typeface="Microsoft YaHei" charset="-122"/>
                <a:ea typeface="Microsoft YaHei" charset="-122"/>
                <a:cs typeface="Microsoft YaHei" charset="-122"/>
              </a:rPr>
              <a:t>请相关专家讲座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C4073BF-C8F4-4B8E-9139-6421AB8BE6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3" y="468679"/>
            <a:ext cx="3262071" cy="244655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95B42F5-1AB0-4E98-A471-497D87D2CB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26" y="136770"/>
            <a:ext cx="3497660" cy="233177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ABA1E63-F5C9-41FD-AD5B-0469B8A87E3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6534" y="2501518"/>
            <a:ext cx="3262070" cy="271550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7C56A65-F16E-4C57-86E1-4A9CAAB205B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82" y="2696947"/>
            <a:ext cx="3262071" cy="24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7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7D9AD66-B1A9-4A98-B0C1-A185F8D98C8D}"/>
              </a:ext>
            </a:extLst>
          </p:cNvPr>
          <p:cNvSpPr txBox="1"/>
          <p:nvPr/>
        </p:nvSpPr>
        <p:spPr>
          <a:xfrm>
            <a:off x="1156446" y="894229"/>
            <a:ext cx="70126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400" dirty="0"/>
              <a:t>2018</a:t>
            </a:r>
            <a:r>
              <a:rPr lang="zh-CN" altLang="en-US" sz="2400" dirty="0"/>
              <a:t>年度海门口考古发掘取得了重要收获。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/>
              <a:t>同学们对田野考古理论有了深入理解，发掘技术得到充分锻炼，生活能力也有很大提高。</a:t>
            </a:r>
            <a:endParaRPr lang="en-US" altLang="zh-CN" sz="2400" dirty="0"/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dirty="0"/>
              <a:t>本年度学生态度端正，学习和工作认真，收获满满，在将来的学习和工作中一定会有所体现。</a:t>
            </a:r>
            <a:endParaRPr lang="en-US" altLang="zh-CN" sz="2400" dirty="0"/>
          </a:p>
        </p:txBody>
      </p:sp>
    </p:spTree>
    <p:extLst>
      <p:ext uri="{BB962C8B-B14F-4D97-AF65-F5344CB8AC3E}">
        <p14:creationId xmlns:p14="http://schemas.microsoft.com/office/powerpoint/2010/main" val="395642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1243157" y="2240325"/>
            <a:ext cx="7617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</a:p>
        </p:txBody>
      </p:sp>
      <p:cxnSp>
        <p:nvCxnSpPr>
          <p:cNvPr id="22" name="直接连接符 21"/>
          <p:cNvCxnSpPr/>
          <p:nvPr/>
        </p:nvCxnSpPr>
        <p:spPr>
          <a:xfrm>
            <a:off x="2129599" y="2098075"/>
            <a:ext cx="0" cy="1069331"/>
          </a:xfrm>
          <a:prstGeom prst="line">
            <a:avLst/>
          </a:prstGeom>
          <a:ln>
            <a:solidFill>
              <a:srgbClr val="3A3A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254294" y="2246021"/>
            <a:ext cx="593496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30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致谢</a:t>
            </a:r>
            <a:endParaRPr lang="en-US" altLang="zh-CN" sz="30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18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感谢学院、考古学系领导、老师的关心！</a:t>
            </a:r>
            <a:endParaRPr lang="en-US" altLang="zh-CN" sz="1800" dirty="0">
              <a:solidFill>
                <a:srgbClr val="D67A7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/>
            <a:r>
              <a:rPr lang="zh-CN" altLang="en-US" sz="1800" dirty="0">
                <a:solidFill>
                  <a:srgbClr val="D67A7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感谢云南省文物考古研究、剑川县文体广电局的支持！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BA1452-BDCC-4571-8DDD-F166477AA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5" y="-475449"/>
            <a:ext cx="8021170" cy="5347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0A994A6-5767-4D30-B646-826B2999236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75" y="47065"/>
            <a:ext cx="3857625" cy="51435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82559D-70E5-4AF7-92AA-0B6FB61B57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95" y="-47065"/>
            <a:ext cx="7706873" cy="51435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A2324DD-2CF6-4BA7-BC31-9156FF4AE9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7" y="100592"/>
            <a:ext cx="7715250" cy="51435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624CC59-1016-4A3F-BF9C-303BF35D311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7" y="194722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34725" y="-127322"/>
            <a:ext cx="9236598" cy="5270822"/>
            <a:chOff x="17212" y="-4984898"/>
            <a:chExt cx="12165106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2" y="-4984898"/>
              <a:ext cx="9144000" cy="6858000"/>
            </a:xfrm>
            <a:prstGeom prst="rect">
              <a:avLst/>
            </a:prstGeom>
          </p:spPr>
        </p:pic>
        <p:pic>
          <p:nvPicPr>
            <p:cNvPr id="3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9161212" y="-4984898"/>
              <a:ext cx="3021106" cy="6858000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8302B74E-FACB-4989-9D1C-7BCDBBD14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760" y="4121267"/>
            <a:ext cx="2244479" cy="648069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24BD4D-B301-4513-A20D-D97856B0AA6A}"/>
              </a:ext>
            </a:extLst>
          </p:cNvPr>
          <p:cNvSpPr txBox="1"/>
          <p:nvPr/>
        </p:nvSpPr>
        <p:spPr>
          <a:xfrm>
            <a:off x="3548657" y="1456134"/>
            <a:ext cx="24929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000" dirty="0">
                <a:solidFill>
                  <a:srgbClr val="D67A71"/>
                </a:solidFill>
                <a:latin typeface="FZQingKeBenYueSongS-R-GB" charset="-122"/>
                <a:ea typeface="FZQingKeBenYueSongS-R-GB" charset="-122"/>
                <a:cs typeface="FZQingKeBenYueSongS-R-GB" charset="-122"/>
              </a:rPr>
              <a:t>谢谢！</a:t>
            </a:r>
            <a:endParaRPr kumimoji="1" lang="en-US" altLang="zh-CN" sz="6000" dirty="0">
              <a:solidFill>
                <a:srgbClr val="D67A71"/>
              </a:solidFill>
              <a:latin typeface="FZQingKeBenYueSongS-R-GB" charset="-122"/>
              <a:ea typeface="FZQingKeBenYueSongS-R-GB" charset="-122"/>
              <a:cs typeface="FZQingKeBenYueSongS-R-GB" charset="-122"/>
            </a:endParaRPr>
          </a:p>
          <a:p>
            <a:pPr algn="ctr"/>
            <a:r>
              <a:rPr lang="zh-CN" altLang="en-US" sz="2800" dirty="0">
                <a:solidFill>
                  <a:srgbClr val="FF0000"/>
                </a:solidFill>
                <a:latin typeface="Microsoft YaHei" charset="-122"/>
                <a:ea typeface="Microsoft YaHei" charset="-122"/>
                <a:cs typeface="Microsoft YaHei" charset="-122"/>
              </a:rPr>
              <a:t> </a:t>
            </a:r>
            <a:endParaRPr kumimoji="1" lang="zh-CN" altLang="en-US" sz="2800" dirty="0">
              <a:solidFill>
                <a:srgbClr val="FF0000"/>
              </a:solidFill>
              <a:latin typeface="FZQingKeBenYueSongS-R-GB" charset="-122"/>
              <a:ea typeface="FZQingKeBenYueSongS-R-GB" charset="-122"/>
              <a:cs typeface="FZQingKeBenYueSongS-R-GB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563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5662"/>
            <a:ext cx="9144000" cy="174277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187" y="194722"/>
            <a:ext cx="1476834" cy="4264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826CB73-BEDF-402B-B55F-7F2EDDDE10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9" y="0"/>
            <a:ext cx="7803641" cy="52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自定义 711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D67A71"/>
      </a:accent1>
      <a:accent2>
        <a:srgbClr val="788BA9"/>
      </a:accent2>
      <a:accent3>
        <a:srgbClr val="D67A71"/>
      </a:accent3>
      <a:accent4>
        <a:srgbClr val="788BA9"/>
      </a:accent4>
      <a:accent5>
        <a:srgbClr val="D67A71"/>
      </a:accent5>
      <a:accent6>
        <a:srgbClr val="788BA9"/>
      </a:accent6>
      <a:hlink>
        <a:srgbClr val="D67A71"/>
      </a:hlink>
      <a:folHlink>
        <a:srgbClr val="788BA9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14792</TotalTime>
  <Words>3268</Words>
  <Application>Microsoft Office PowerPoint</Application>
  <PresentationFormat>全屏显示(16:9)</PresentationFormat>
  <Paragraphs>365</Paragraphs>
  <Slides>84</Slides>
  <Notes>83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84</vt:i4>
      </vt:variant>
    </vt:vector>
  </HeadingPairs>
  <TitlesOfParts>
    <vt:vector size="94" baseType="lpstr">
      <vt:lpstr>FZQingKeBenYueSongS-R-GB</vt:lpstr>
      <vt:lpstr>Lato Hairline</vt:lpstr>
      <vt:lpstr>Lato Light</vt:lpstr>
      <vt:lpstr>Lato Regular</vt:lpstr>
      <vt:lpstr>微软雅黑</vt:lpstr>
      <vt:lpstr>微软雅黑</vt:lpstr>
      <vt:lpstr>Arial</vt:lpstr>
      <vt:lpstr>Calibri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小 鱼儿</cp:lastModifiedBy>
  <cp:revision>346</cp:revision>
  <dcterms:created xsi:type="dcterms:W3CDTF">2014-11-26T08:06:00Z</dcterms:created>
  <dcterms:modified xsi:type="dcterms:W3CDTF">2019-09-24T12:31:55Z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